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9" r:id="rId2"/>
    <p:sldId id="333" r:id="rId3"/>
    <p:sldId id="362" r:id="rId4"/>
    <p:sldId id="339" r:id="rId5"/>
    <p:sldId id="288" r:id="rId6"/>
    <p:sldId id="377" r:id="rId7"/>
    <p:sldId id="378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74" r:id="rId18"/>
    <p:sldId id="376" r:id="rId19"/>
    <p:sldId id="365" r:id="rId20"/>
    <p:sldId id="366" r:id="rId21"/>
    <p:sldId id="367" r:id="rId22"/>
    <p:sldId id="372" r:id="rId23"/>
    <p:sldId id="368" r:id="rId24"/>
    <p:sldId id="373" r:id="rId25"/>
    <p:sldId id="371" r:id="rId26"/>
    <p:sldId id="397" r:id="rId27"/>
    <p:sldId id="375" r:id="rId28"/>
    <p:sldId id="369" r:id="rId29"/>
    <p:sldId id="289" r:id="rId30"/>
    <p:sldId id="354" r:id="rId31"/>
    <p:sldId id="360" r:id="rId32"/>
    <p:sldId id="261" r:id="rId33"/>
    <p:sldId id="287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66CCFF"/>
    <a:srgbClr val="150F75"/>
    <a:srgbClr val="FF00CC"/>
    <a:srgbClr val="A5A6A5"/>
    <a:srgbClr val="B1B2B2"/>
    <a:srgbClr val="B6DCD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3" autoAdjust="0"/>
    <p:restoredTop sz="91693" autoAdjust="0"/>
  </p:normalViewPr>
  <p:slideViewPr>
    <p:cSldViewPr showGuides="1">
      <p:cViewPr varScale="1">
        <p:scale>
          <a:sx n="107" d="100"/>
          <a:sy n="107" d="100"/>
        </p:scale>
        <p:origin x="-104" y="-112"/>
      </p:cViewPr>
      <p:guideLst>
        <p:guide orient="horz" pos="951"/>
        <p:guide orient="horz" pos="1570"/>
        <p:guide orient="horz" pos="3884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%20HD:Users:ilia:iDocs:Projects:SSDTests:IOMeter:Single%20drive:Windows7:2009_11_12-windows7-LightTest-SmallBS_SingleSSD-NoCont-RAW-Random-WCRC-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61835137226468"/>
          <c:y val="0.0188967098893774"/>
          <c:w val="0.892879592325999"/>
          <c:h val="0.883441384599242"/>
        </c:manualLayout>
      </c:layout>
      <c:lineChart>
        <c:grouping val="standard"/>
        <c:varyColors val="0"/>
        <c:ser>
          <c:idx val="0"/>
          <c:order val="0"/>
          <c:tx>
            <c:v>SSD - Write</c:v>
          </c:tx>
          <c:spPr>
            <a:ln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numRef>
              <c:f>'2009-11-12-2009_11_12-windows7-'!$L$7:$L$13</c:f>
              <c:numCache>
                <c:formatCode>General</c:formatCode>
                <c:ptCount val="7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</c:numCache>
            </c:numRef>
          </c:cat>
          <c:val>
            <c:numRef>
              <c:f>'2009-11-12-2009_11_12-windows7-'!$E$7:$E$13</c:f>
              <c:numCache>
                <c:formatCode>General</c:formatCode>
                <c:ptCount val="7"/>
                <c:pt idx="0">
                  <c:v>5953.105250000001</c:v>
                </c:pt>
                <c:pt idx="1">
                  <c:v>4833.162993</c:v>
                </c:pt>
                <c:pt idx="2">
                  <c:v>3665.090573</c:v>
                </c:pt>
                <c:pt idx="3">
                  <c:v>1140.522889</c:v>
                </c:pt>
                <c:pt idx="4">
                  <c:v>291.9099529999999</c:v>
                </c:pt>
                <c:pt idx="5">
                  <c:v>148.2435729999999</c:v>
                </c:pt>
                <c:pt idx="6">
                  <c:v>85.269056</c:v>
                </c:pt>
              </c:numCache>
            </c:numRef>
          </c:val>
          <c:smooth val="0"/>
        </c:ser>
        <c:ser>
          <c:idx val="1"/>
          <c:order val="1"/>
          <c:tx>
            <c:v>SSD - Read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cat>
            <c:numRef>
              <c:f>'2009-11-12-2009_11_12-windows7-'!$L$7:$L$13</c:f>
              <c:numCache>
                <c:formatCode>General</c:formatCode>
                <c:ptCount val="7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</c:numCache>
            </c:numRef>
          </c:cat>
          <c:val>
            <c:numRef>
              <c:f>'2009-11-12-2009_11_12-windows7-'!$E$17:$E$23</c:f>
              <c:numCache>
                <c:formatCode>General</c:formatCode>
                <c:ptCount val="7"/>
                <c:pt idx="0">
                  <c:v>35510.573811</c:v>
                </c:pt>
                <c:pt idx="1">
                  <c:v>22737.986828</c:v>
                </c:pt>
                <c:pt idx="2">
                  <c:v>12743.488335</c:v>
                </c:pt>
                <c:pt idx="3">
                  <c:v>5646.406789</c:v>
                </c:pt>
                <c:pt idx="4">
                  <c:v>2803.927675</c:v>
                </c:pt>
                <c:pt idx="5">
                  <c:v>1649.781593</c:v>
                </c:pt>
                <c:pt idx="6">
                  <c:v>721.2526479999979</c:v>
                </c:pt>
              </c:numCache>
            </c:numRef>
          </c:val>
          <c:smooth val="0"/>
        </c:ser>
        <c:ser>
          <c:idx val="2"/>
          <c:order val="2"/>
          <c:tx>
            <c:v>HDD-Write</c:v>
          </c:tx>
          <c:spPr>
            <a:ln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val>
            <c:numRef>
              <c:f>'2009-11-12-2009_11_12-windows7-'!$AJ$4:$AJ$10</c:f>
              <c:numCache>
                <c:formatCode>0</c:formatCode>
                <c:ptCount val="7"/>
                <c:pt idx="0">
                  <c:v>175.330664</c:v>
                </c:pt>
                <c:pt idx="1">
                  <c:v>170.118568</c:v>
                </c:pt>
                <c:pt idx="2">
                  <c:v>153.446684</c:v>
                </c:pt>
                <c:pt idx="3">
                  <c:v>135.937349</c:v>
                </c:pt>
                <c:pt idx="4">
                  <c:v>113.051774</c:v>
                </c:pt>
                <c:pt idx="5">
                  <c:v>97.906465</c:v>
                </c:pt>
                <c:pt idx="6">
                  <c:v>82.09514</c:v>
                </c:pt>
              </c:numCache>
            </c:numRef>
          </c:val>
          <c:smooth val="0"/>
        </c:ser>
        <c:ser>
          <c:idx val="3"/>
          <c:order val="3"/>
          <c:tx>
            <c:v>HDD-Read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val>
            <c:numRef>
              <c:f>'2009-11-12-2009_11_12-windows7-'!$AK$4:$AK$10</c:f>
              <c:numCache>
                <c:formatCode>0</c:formatCode>
                <c:ptCount val="7"/>
                <c:pt idx="0">
                  <c:v>128.765463</c:v>
                </c:pt>
                <c:pt idx="1">
                  <c:v>127.415333</c:v>
                </c:pt>
                <c:pt idx="2">
                  <c:v>125.756063</c:v>
                </c:pt>
                <c:pt idx="3">
                  <c:v>122.251982</c:v>
                </c:pt>
                <c:pt idx="4">
                  <c:v>115.269053</c:v>
                </c:pt>
                <c:pt idx="5">
                  <c:v>103.685137</c:v>
                </c:pt>
                <c:pt idx="6">
                  <c:v>87.51879199999995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8045064"/>
        <c:axId val="2034022472"/>
      </c:lineChart>
      <c:catAx>
        <c:axId val="-2108045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>
                    <a:latin typeface="Arial"/>
                    <a:cs typeface="Arial"/>
                  </a:defRPr>
                </a:pPr>
                <a:r>
                  <a:rPr lang="de-DE">
                    <a:latin typeface="Arial"/>
                    <a:cs typeface="Arial"/>
                  </a:rPr>
                  <a:t>Blocksize [KB]</a:t>
                </a:r>
              </a:p>
            </c:rich>
          </c:tx>
          <c:layout>
            <c:manualLayout>
              <c:xMode val="edge"/>
              <c:yMode val="edge"/>
              <c:x val="0.483822216634799"/>
              <c:y val="0.96325639743732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de-DE"/>
          </a:p>
        </c:txPr>
        <c:crossAx val="2034022472"/>
        <c:crosses val="autoZero"/>
        <c:auto val="1"/>
        <c:lblAlgn val="ctr"/>
        <c:lblOffset val="100"/>
        <c:noMultiLvlLbl val="0"/>
      </c:catAx>
      <c:valAx>
        <c:axId val="2034022472"/>
        <c:scaling>
          <c:logBase val="10.0"/>
          <c:orientation val="minMax"/>
          <c:max val="40000.0"/>
          <c:min val="3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n-US" b="0"/>
                </a:pPr>
                <a:r>
                  <a:rPr lang="en-US" b="1" noProof="0" dirty="0" smtClean="0">
                    <a:latin typeface="Arial"/>
                    <a:cs typeface="Arial"/>
                  </a:rPr>
                  <a:t>Random Throughput [IOPS]</a:t>
                </a:r>
                <a:endParaRPr lang="en-US" b="1" noProof="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0.00388126952755737"/>
              <c:y val="0.34034451418978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75" cmpd="sng"/>
        </c:spPr>
        <c:txPr>
          <a:bodyPr/>
          <a:lstStyle/>
          <a:p>
            <a:pPr>
              <a:defRPr lang="en-US"/>
            </a:pPr>
            <a:endParaRPr lang="de-DE"/>
          </a:p>
        </c:txPr>
        <c:crossAx val="-2108045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9620583093107"/>
          <c:y val="0.0824754039674604"/>
          <c:w val="0.389654804436934"/>
          <c:h val="0.130900073954844"/>
        </c:manualLayout>
      </c:layout>
      <c:overlay val="0"/>
      <c:txPr>
        <a:bodyPr/>
        <a:lstStyle/>
        <a:p>
          <a:pPr>
            <a:defRPr lang="en-US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7FD77-D16A-DC40-A9FA-E4928D1B22FC}" type="datetimeFigureOut">
              <a:rPr lang="de-DE" smtClean="0"/>
              <a:t>26/8/13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05BDF-B586-1B45-9805-BEB7624AC8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9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4E72D-377C-49DC-80EE-57C273741BE0}" type="datetimeFigureOut">
              <a:rPr lang="de-DE" smtClean="0"/>
              <a:pPr/>
              <a:t>26/8/13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42DB3-ECC1-404A-BCF5-6540C2BEC66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248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Traditional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buffer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temporal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probability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buffer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(hit-rate)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minimize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expensive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Such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victim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evicted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buffer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recency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traditional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exhibit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symmetric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(i.e.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fast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maximizing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hit-rate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minimizing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whatever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ciently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design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42DB3-ECC1-404A-BCF5-6540C2BEC662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16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LRU concentrates on recency and frequency</a:t>
            </a:r>
          </a:p>
          <a:p>
            <a:pPr lvl="1"/>
            <a:r>
              <a:rPr lang="en-US" dirty="0" smtClean="0"/>
              <a:t>I/O Asymmetry can not be addressed by those alone</a:t>
            </a:r>
          </a:p>
          <a:p>
            <a:r>
              <a:rPr lang="en-US" dirty="0" smtClean="0"/>
              <a:t>Page state affects eviction costs</a:t>
            </a:r>
          </a:p>
          <a:p>
            <a:pPr lvl="1"/>
            <a:r>
              <a:rPr lang="en-US" dirty="0" smtClean="0"/>
              <a:t>Eviction of a dirty page may be as expensive as several cache misses</a:t>
            </a:r>
          </a:p>
          <a:p>
            <a:pPr lvl="1"/>
            <a:r>
              <a:rPr lang="en-US" dirty="0" smtClean="0"/>
              <a:t>Eviction of N dirty pages may be as expensive as eviction of a single dirty page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42DB3-ECC1-404A-BCF5-6540C2BEC662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1D517C9-4D0E-564D-944B-9C8319B0E3C6}" type="datetime1">
              <a:rPr lang="de-DE" smtClean="0"/>
              <a:pPr>
                <a:defRPr/>
              </a:pPr>
              <a:t>26/8/13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64524E94-EABF-7740-BB3F-D0A821D100D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Formation</a:t>
            </a:r>
          </a:p>
          <a:p>
            <a:pPr lvl="1"/>
            <a:r>
              <a:rPr lang="en-US" dirty="0" smtClean="0"/>
              <a:t>Assign Cluster ID to Page based on page address and cluster size</a:t>
            </a:r>
          </a:p>
          <a:p>
            <a:r>
              <a:rPr lang="en-US" dirty="0" smtClean="0"/>
              <a:t>Selection</a:t>
            </a:r>
          </a:p>
          <a:p>
            <a:pPr lvl="1"/>
            <a:r>
              <a:rPr lang="en-US" dirty="0" smtClean="0"/>
              <a:t>Select cluster with lowest score</a:t>
            </a:r>
          </a:p>
          <a:p>
            <a:pPr lvl="1"/>
            <a:r>
              <a:rPr lang="en-US" dirty="0" smtClean="0"/>
              <a:t>Reduce score for all clusters on each cluster eviction</a:t>
            </a:r>
          </a:p>
          <a:p>
            <a:pPr lvl="1"/>
            <a:r>
              <a:rPr lang="en-US" dirty="0" smtClean="0"/>
              <a:t>Increase score for a cluster when a new page joins, or an old page leaves for T2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42DB3-ECC1-404A-BCF5-6540C2BEC662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061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Trace</a:t>
            </a:r>
            <a:r>
              <a:rPr lang="en-US" b="1" baseline="0" dirty="0" smtClean="0"/>
              <a:t> B: </a:t>
            </a:r>
            <a:r>
              <a:rPr lang="en-US" baseline="0" dirty="0" smtClean="0"/>
              <a:t>Writes are uniformly random and equally distributed. Write intensive </a:t>
            </a:r>
            <a:r>
              <a:rPr lang="en-US" baseline="0" dirty="0" smtClean="0">
                <a:sym typeface="Wingdings"/>
              </a:rPr>
              <a:t> Cannot be handled properly by clustering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42DB3-ECC1-404A-BCF5-6540C2BEC662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914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Scan</a:t>
            </a:r>
            <a:r>
              <a:rPr lang="en-US" baseline="0" dirty="0" smtClean="0"/>
              <a:t> Resistance 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baseline="0" dirty="0" err="1" smtClean="0">
                <a:sym typeface="Wingdings"/>
              </a:rPr>
              <a:t>Sequentialization</a:t>
            </a:r>
            <a:r>
              <a:rPr lang="en-US" baseline="0" dirty="0" smtClean="0">
                <a:sym typeface="Wingdings"/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err="1" smtClean="0">
                <a:sym typeface="Wingdings"/>
              </a:rPr>
              <a:t>Anaytical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wokloads</a:t>
            </a:r>
            <a:r>
              <a:rPr lang="en-US" baseline="0" dirty="0" smtClean="0">
                <a:sym typeface="Wingdings"/>
              </a:rPr>
              <a:t> (large </a:t>
            </a:r>
            <a:r>
              <a:rPr lang="en-US" baseline="0" dirty="0" err="1" smtClean="0">
                <a:sym typeface="Wingdings"/>
              </a:rPr>
              <a:t>seq</a:t>
            </a:r>
            <a:r>
              <a:rPr lang="en-US" baseline="0" dirty="0" smtClean="0">
                <a:sym typeface="Wingdings"/>
              </a:rPr>
              <a:t> scans) | Cache-Awareness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>
                <a:sym typeface="Wingdings"/>
              </a:rPr>
              <a:t>Write reduction on asymmetric media</a:t>
            </a:r>
          </a:p>
          <a:p>
            <a:pPr marL="0" indent="0">
              <a:buFont typeface="Arial"/>
              <a:buNone/>
            </a:pPr>
            <a:endParaRPr lang="en-US" baseline="0" dirty="0" smtClean="0">
              <a:sym typeface="Wingdings"/>
            </a:endParaRPr>
          </a:p>
          <a:p>
            <a:pPr marL="0" indent="0">
              <a:buFont typeface="Arial"/>
              <a:buNone/>
            </a:pPr>
            <a:r>
              <a:rPr lang="en-US" baseline="0" dirty="0" smtClean="0">
                <a:sym typeface="Wingdings"/>
              </a:rPr>
              <a:t>OLTP Trace  out-of-range sequential parasites to pollute cache (n)  n further OLTP requests</a:t>
            </a:r>
          </a:p>
          <a:p>
            <a:pPr marL="0" indent="0">
              <a:buFont typeface="Arial"/>
              <a:buNone/>
            </a:pPr>
            <a:endParaRPr lang="en-US" baseline="0" dirty="0" smtClean="0">
              <a:sym typeface="Wingdings"/>
            </a:endParaRPr>
          </a:p>
          <a:p>
            <a:pPr marL="0" indent="0">
              <a:buFont typeface="Arial"/>
              <a:buNone/>
            </a:pPr>
            <a:r>
              <a:rPr lang="en-US" baseline="0" dirty="0" smtClean="0">
                <a:sym typeface="Wingdings"/>
              </a:rPr>
              <a:t>The smaller the cache size the bigger the </a:t>
            </a:r>
            <a:r>
              <a:rPr lang="en-US" baseline="0" dirty="0" err="1" smtClean="0">
                <a:sym typeface="Wingdings"/>
              </a:rPr>
              <a:t>hitrate</a:t>
            </a:r>
            <a:r>
              <a:rPr lang="en-US" baseline="0" dirty="0" smtClean="0">
                <a:sym typeface="Wingdings"/>
              </a:rPr>
              <a:t> drop.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FBARC, like ARC, uses the recency list to filter out pages that are accessed only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thus a sequential parasite can only pollute a relatively small part of the cache.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sequential write parasite can flush the T3 list, it does not influence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hitrate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significant way as these pages are not frequently accessed. Additionally it will buffer the write parasite and write it out sequentially.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not scan resistant. Uses additional information to keep Hot pages longer that others.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CFDC, CFLRU: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Read: lower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hitrate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penalties 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banance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Read/Write regions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Write: whole buffer cache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poluted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despite write clustering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42DB3-ECC1-404A-BCF5-6540C2BEC662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062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b="0" i="0" u="none" strike="noStrike" kern="1200" dirty="0" err="1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Req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.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Size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 [KB]  4</a:t>
            </a:r>
            <a:r>
              <a:rPr lang="de-DE" dirty="0" smtClean="0"/>
              <a:t> </a:t>
            </a:r>
          </a:p>
          <a:p>
            <a:r>
              <a:rPr lang="de-DE" sz="1200" b="0" i="0" u="none" strike="noStrike" kern="1200" dirty="0" err="1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Requests</a:t>
            </a:r>
            <a:r>
              <a:rPr lang="de-DE" dirty="0" smtClean="0"/>
              <a:t>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10000</a:t>
            </a:r>
            <a:r>
              <a:rPr lang="de-DE" dirty="0" smtClean="0"/>
              <a:t>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RW </a:t>
            </a:r>
          </a:p>
          <a:p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1QD - Cache</a:t>
            </a:r>
            <a:r>
              <a:rPr lang="de-DE" dirty="0" smtClean="0"/>
              <a:t>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3000</a:t>
            </a:r>
            <a:r>
              <a:rPr lang="de-DE" dirty="0" smtClean="0"/>
              <a:t> </a:t>
            </a:r>
          </a:p>
          <a:p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RW 1QD - No Cache</a:t>
            </a:r>
            <a:r>
              <a:rPr lang="de-DE" dirty="0" smtClean="0"/>
              <a:t>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2000</a:t>
            </a:r>
            <a:r>
              <a:rPr lang="de-DE" dirty="0" smtClean="0"/>
              <a:t> </a:t>
            </a:r>
          </a:p>
          <a:p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Cache [KB]</a:t>
            </a:r>
            <a:r>
              <a:rPr lang="de-DE" dirty="0" smtClean="0"/>
              <a:t>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8192</a:t>
            </a:r>
            <a:r>
              <a:rPr lang="de-DE" dirty="0" smtClean="0"/>
              <a:t> </a:t>
            </a:r>
          </a:p>
          <a:p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KB to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Write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 10K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Req</a:t>
            </a:r>
            <a:r>
              <a:rPr lang="de-DE" dirty="0" smtClean="0"/>
              <a:t>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40000</a:t>
            </a:r>
            <a:r>
              <a:rPr lang="de-DE" dirty="0" smtClean="0"/>
              <a:t> </a:t>
            </a:r>
          </a:p>
          <a:p>
            <a:r>
              <a:rPr lang="de-DE" sz="1200" b="0" i="0" u="none" strike="noStrike" kern="1200" dirty="0" err="1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Cached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Req</a:t>
            </a:r>
            <a:r>
              <a:rPr lang="de-DE" dirty="0" smtClean="0"/>
              <a:t>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2048</a:t>
            </a:r>
            <a:r>
              <a:rPr lang="de-DE" dirty="0" smtClean="0"/>
              <a:t> </a:t>
            </a:r>
          </a:p>
          <a:p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Sec (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Write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 to SSD Cache)</a:t>
            </a:r>
            <a:r>
              <a:rPr lang="de-DE" dirty="0" smtClean="0"/>
              <a:t>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3.333333333</a:t>
            </a:r>
            <a:r>
              <a:rPr lang="de-DE" dirty="0" smtClean="0"/>
              <a:t> </a:t>
            </a:r>
          </a:p>
          <a:p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Sec (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Write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From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 SSD Cache)</a:t>
            </a:r>
            <a:r>
              <a:rPr lang="de-DE" dirty="0" smtClean="0"/>
              <a:t>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5</a:t>
            </a:r>
            <a:r>
              <a:rPr lang="de-DE" dirty="0" smtClean="0"/>
              <a:t> </a:t>
            </a:r>
          </a:p>
          <a:p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Sec (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Buffered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)</a:t>
            </a:r>
            <a:r>
              <a:rPr lang="de-DE" dirty="0" smtClean="0"/>
              <a:t>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1</a:t>
            </a:r>
            <a:r>
              <a:rPr lang="de-DE" dirty="0" smtClean="0"/>
              <a:t> </a:t>
            </a:r>
          </a:p>
          <a:p>
            <a:endParaRPr lang="de-DE" sz="1200" b="0" i="0" u="none" strike="noStrike" kern="1200" dirty="0" smtClean="0">
              <a:solidFill>
                <a:schemeClr val="tx1"/>
              </a:solidFill>
              <a:latin typeface="Bitstream Charter" pitchFamily="2" charset="0"/>
              <a:ea typeface="ＭＳ Ｐゴシック" charset="-128"/>
              <a:cs typeface="ＭＳ Ｐゴシック" charset="-128"/>
            </a:endParaRPr>
          </a:p>
          <a:p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Sec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Remains</a:t>
            </a:r>
            <a:r>
              <a:rPr lang="de-DE" dirty="0" smtClean="0"/>
              <a:t>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0.666666667</a:t>
            </a: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 </a:t>
            </a:r>
            <a:r>
              <a:rPr lang="de-DE" sz="1200" b="1" i="0" u="none" strike="noStrike" kern="1200" dirty="0" err="1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Requests</a:t>
            </a:r>
            <a:r>
              <a:rPr lang="de-DE" sz="1200" b="1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 </a:t>
            </a:r>
            <a:r>
              <a:rPr lang="de-DE" sz="1200" b="1" i="0" u="none" strike="noStrike" kern="1200" dirty="0" err="1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Outstanding</a:t>
            </a:r>
            <a:r>
              <a:rPr lang="de-DE" dirty="0" smtClean="0"/>
              <a:t> </a:t>
            </a:r>
            <a:r>
              <a:rPr lang="de-DE" sz="1200" b="1" i="0" u="none" strike="noStrike" kern="1200" dirty="0" smtClean="0">
                <a:solidFill>
                  <a:schemeClr val="tx1"/>
                </a:solidFill>
                <a:latin typeface="Bitstream Charter" pitchFamily="2" charset="0"/>
                <a:ea typeface="ＭＳ Ｐゴシック" charset="-128"/>
                <a:cs typeface="ＭＳ Ｐゴシック" charset="-128"/>
              </a:rPr>
              <a:t>2000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1D517C9-4D0E-564D-944B-9C8319B0E3C6}" type="datetime1">
              <a:rPr lang="de-DE" smtClean="0"/>
              <a:pPr>
                <a:defRPr/>
              </a:pPr>
              <a:t>26/8/13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64524E94-EABF-7740-BB3F-D0A821D100DD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Question</a:t>
            </a:r>
            <a:r>
              <a:rPr lang="en-US" dirty="0" smtClean="0"/>
              <a:t>: </a:t>
            </a:r>
            <a:r>
              <a:rPr lang="en-US" dirty="0" err="1" smtClean="0"/>
              <a:t>A.v.Bechtolsheim</a:t>
            </a:r>
            <a:r>
              <a:rPr lang="en-US" baseline="0" dirty="0" smtClean="0"/>
              <a:t> – ring a bell?</a:t>
            </a:r>
            <a:endParaRPr lang="en-US" dirty="0" smtClean="0"/>
          </a:p>
          <a:p>
            <a:r>
              <a:rPr lang="en-US" dirty="0" smtClean="0"/>
              <a:t>Multi-Core CPUs – parallelism (</a:t>
            </a:r>
            <a:r>
              <a:rPr lang="en-US" dirty="0" err="1" smtClean="0"/>
              <a:t>PostgreSQL</a:t>
            </a:r>
            <a:r>
              <a:rPr lang="en-US" baseline="0" dirty="0" smtClean="0"/>
              <a:t> – singlet </a:t>
            </a:r>
            <a:r>
              <a:rPr lang="en-US" baseline="0" dirty="0" err="1" smtClean="0"/>
              <a:t>rheaded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Large</a:t>
            </a:r>
            <a:r>
              <a:rPr lang="en-US" baseline="0" dirty="0" smtClean="0"/>
              <a:t> Main Memories – But DB cannot benefit</a:t>
            </a:r>
          </a:p>
          <a:p>
            <a:r>
              <a:rPr lang="en-US" baseline="0" dirty="0" smtClean="0"/>
              <a:t>Flash – But it is used like a disk</a:t>
            </a:r>
            <a:endParaRPr lang="en-US" dirty="0" smtClean="0"/>
          </a:p>
          <a:p>
            <a:r>
              <a:rPr lang="en-US" dirty="0" err="1" smtClean="0"/>
              <a:t>Asymetric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1D517C9-4D0E-564D-944B-9C8319B0E3C6}" type="datetime1">
              <a:rPr lang="de-DE" smtClean="0"/>
              <a:pPr>
                <a:defRPr/>
              </a:pPr>
              <a:t>26/8/13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64524E94-EABF-7740-BB3F-D0A821D100DD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755650" y="1358896"/>
            <a:ext cx="7704138" cy="278448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755650" y="1358896"/>
            <a:ext cx="7704138" cy="278448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59859" y="488245"/>
            <a:ext cx="6807286" cy="83932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59860" y="1799813"/>
            <a:ext cx="4162874" cy="3977811"/>
          </a:xfrm>
          <a:prstGeom prst="rect">
            <a:avLst/>
          </a:prstGeom>
        </p:spPr>
        <p:txBody>
          <a:bodyPr wrap="none" lIns="81639" tIns="42452" rIns="81639" bIns="42452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731074" y="1799813"/>
            <a:ext cx="4162874" cy="3977811"/>
          </a:xfrm>
          <a:prstGeom prst="rect">
            <a:avLst/>
          </a:prstGeom>
        </p:spPr>
        <p:txBody>
          <a:bodyPr wrap="none" lIns="81639" tIns="42452" rIns="81639" bIns="4245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669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755650" y="2428869"/>
            <a:ext cx="3744912" cy="35719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 bwMode="gray">
          <a:xfrm>
            <a:off x="4714876" y="2428869"/>
            <a:ext cx="3744912" cy="35719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0825" y="268585"/>
            <a:ext cx="8642350" cy="2089150"/>
          </a:xfrm>
          <a:prstGeom prst="rect">
            <a:avLst/>
          </a:prstGeom>
          <a:solidFill>
            <a:srgbClr val="2D2D8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252413" y="6389985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250825" y="260648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50825" y="2357735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8775" y="592434"/>
            <a:ext cx="6734175" cy="1324397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20" name="Bild 19" descr="Picture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200" y="2373485"/>
            <a:ext cx="8643600" cy="3983516"/>
          </a:xfrm>
          <a:prstGeom prst="rect">
            <a:avLst/>
          </a:prstGeom>
        </p:spPr>
      </p:pic>
      <p:sp>
        <p:nvSpPr>
          <p:cNvPr id="22" name="Textfeld 21"/>
          <p:cNvSpPr txBox="1"/>
          <p:nvPr userDrawn="1"/>
        </p:nvSpPr>
        <p:spPr>
          <a:xfrm>
            <a:off x="2411761" y="6527544"/>
            <a:ext cx="216031" cy="144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80975" algn="l"/>
                <a:tab pos="361950" algn="l"/>
              </a:tabLst>
              <a:defRPr/>
            </a:pPr>
            <a:fld id="{5E2356BA-065A-437E-969F-4FB6661140FF}" type="slidenum">
              <a:rPr lang="de-DE" sz="90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>
                  <a:tab pos="180975" algn="l"/>
                  <a:tab pos="361950" algn="l"/>
                </a:tabLst>
                <a:defRPr/>
              </a:pPr>
              <a:t>‹Nr.›</a:t>
            </a:fld>
            <a:endParaRPr lang="de-DE" sz="9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Untertitel 2"/>
          <p:cNvSpPr txBox="1">
            <a:spLocks/>
          </p:cNvSpPr>
          <p:nvPr userDrawn="1"/>
        </p:nvSpPr>
        <p:spPr bwMode="gray">
          <a:xfrm>
            <a:off x="251520" y="6527544"/>
            <a:ext cx="2232248" cy="1630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80975" algn="l"/>
                <a:tab pos="361950" algn="l"/>
              </a:tabLst>
              <a:defRPr/>
            </a:pPr>
            <a:r>
              <a:rPr lang="de-DE" sz="9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 Ilia Petrov</a:t>
            </a:r>
            <a:r>
              <a:rPr lang="de-DE" sz="9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Data Management Lab | RTU | </a:t>
            </a:r>
            <a:endParaRPr lang="de-DE" sz="9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Abgerundetes Rechteck 24"/>
          <p:cNvSpPr/>
          <p:nvPr userDrawn="1"/>
        </p:nvSpPr>
        <p:spPr>
          <a:xfrm>
            <a:off x="8384162" y="6525344"/>
            <a:ext cx="508318" cy="216000"/>
          </a:xfrm>
          <a:prstGeom prst="roundRect">
            <a:avLst/>
          </a:prstGeom>
          <a:gradFill>
            <a:gsLst>
              <a:gs pos="0">
                <a:srgbClr val="ACACE1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 w="6350" cmpd="sng">
            <a:solidFill>
              <a:srgbClr val="29298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aseline="0" dirty="0" smtClean="0">
                <a:latin typeface="Arial Rounded MT Bold"/>
                <a:cs typeface="Arial Rounded MT Bold"/>
              </a:rPr>
              <a:t>DBl</a:t>
            </a:r>
            <a:r>
              <a:rPr lang="en-US" sz="1000" dirty="0" smtClean="0">
                <a:latin typeface="Arial Rounded MT Bold"/>
                <a:cs typeface="Arial Rounded MT Bold"/>
              </a:rPr>
              <a:t>ab</a:t>
            </a:r>
            <a:endParaRPr lang="en-US" sz="1000" dirty="0">
              <a:latin typeface="Arial Rounded MT Bold"/>
              <a:cs typeface="Arial Rounded MT Bold"/>
            </a:endParaRPr>
          </a:p>
        </p:txBody>
      </p:sp>
      <p:pic>
        <p:nvPicPr>
          <p:cNvPr id="26" name="Bild 25" descr="Silhouette_HSRT_015K.eps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90" b="-56"/>
          <a:stretch/>
        </p:blipFill>
        <p:spPr>
          <a:xfrm>
            <a:off x="251520" y="2060848"/>
            <a:ext cx="8651124" cy="3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250825" y="260648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8775" y="592434"/>
            <a:ext cx="6734175" cy="1324397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2411761" y="6527544"/>
            <a:ext cx="216031" cy="144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80975" algn="l"/>
                <a:tab pos="361950" algn="l"/>
              </a:tabLst>
              <a:defRPr/>
            </a:pPr>
            <a:fld id="{5E2356BA-065A-437E-969F-4FB6661140FF}" type="slidenum">
              <a:rPr lang="de-DE" sz="90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>
                  <a:tab pos="180975" algn="l"/>
                  <a:tab pos="361950" algn="l"/>
                </a:tabLst>
                <a:defRPr/>
              </a:pPr>
              <a:t>‹Nr.›</a:t>
            </a:fld>
            <a:endParaRPr lang="de-DE" sz="9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Untertitel 2"/>
          <p:cNvSpPr txBox="1">
            <a:spLocks/>
          </p:cNvSpPr>
          <p:nvPr userDrawn="1"/>
        </p:nvSpPr>
        <p:spPr bwMode="gray">
          <a:xfrm>
            <a:off x="251520" y="6527544"/>
            <a:ext cx="2232248" cy="1630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80975" algn="l"/>
                <a:tab pos="361950" algn="l"/>
              </a:tabLst>
              <a:defRPr/>
            </a:pPr>
            <a:r>
              <a:rPr lang="de-DE" sz="9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 Ilia Petrov</a:t>
            </a:r>
            <a:r>
              <a:rPr lang="de-DE" sz="9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Data Management Lab | RTU | </a:t>
            </a:r>
            <a:endParaRPr lang="de-DE" sz="9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Abgerundetes Rechteck 24"/>
          <p:cNvSpPr/>
          <p:nvPr userDrawn="1"/>
        </p:nvSpPr>
        <p:spPr>
          <a:xfrm>
            <a:off x="8384162" y="6525344"/>
            <a:ext cx="508318" cy="216000"/>
          </a:xfrm>
          <a:prstGeom prst="roundRect">
            <a:avLst/>
          </a:prstGeom>
          <a:gradFill>
            <a:gsLst>
              <a:gs pos="0">
                <a:srgbClr val="ACACE1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 w="6350" cmpd="sng">
            <a:solidFill>
              <a:srgbClr val="29298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aseline="0" dirty="0" smtClean="0">
                <a:latin typeface="Arial Rounded MT Bold"/>
                <a:cs typeface="Arial Rounded MT Bold"/>
              </a:rPr>
              <a:t>DBl</a:t>
            </a:r>
            <a:r>
              <a:rPr lang="en-US" sz="1000" dirty="0" smtClean="0">
                <a:latin typeface="Arial Rounded MT Bold"/>
                <a:cs typeface="Arial Rounded MT Bold"/>
              </a:rPr>
              <a:t>ab</a:t>
            </a:r>
            <a:endParaRPr lang="en-US" sz="1000" dirty="0">
              <a:latin typeface="Arial Rounded MT Bold"/>
              <a:cs typeface="Arial Rounded MT Bold"/>
            </a:endParaRPr>
          </a:p>
        </p:txBody>
      </p:sp>
      <p:pic>
        <p:nvPicPr>
          <p:cNvPr id="14" name="Bild 13" descr="Silhouette_HSRT_015K.eps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90" b="-56"/>
          <a:stretch/>
        </p:blipFill>
        <p:spPr>
          <a:xfrm>
            <a:off x="251520" y="6165304"/>
            <a:ext cx="8651124" cy="3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7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48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755650" y="1358896"/>
            <a:ext cx="7704138" cy="278448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emf"/><Relationship Id="rId15" Type="http://schemas.openxmlformats.org/officeDocument/2006/relationships/image" Target="../media/image3.pn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PPT_Silhouette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23528" y="6237888"/>
            <a:ext cx="8496944" cy="3594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528" y="260648"/>
            <a:ext cx="7416824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3528" y="1052736"/>
            <a:ext cx="8496944" cy="5184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5076056" y="6578276"/>
            <a:ext cx="216031" cy="144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80975" algn="l"/>
                <a:tab pos="361950" algn="l"/>
              </a:tabLst>
              <a:defRPr/>
            </a:pPr>
            <a:fld id="{5E2356BA-065A-437E-969F-4FB6661140FF}" type="slidenum">
              <a:rPr lang="de-DE" sz="90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>
                  <a:tab pos="180975" algn="l"/>
                  <a:tab pos="361950" algn="l"/>
                </a:tabLst>
                <a:defRPr/>
              </a:pPr>
              <a:t>‹Nr.›</a:t>
            </a:fld>
            <a:endParaRPr lang="de-DE" sz="9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15" y="575845"/>
            <a:ext cx="805557" cy="332875"/>
          </a:xfrm>
          <a:prstGeom prst="rect">
            <a:avLst/>
          </a:prstGeom>
        </p:spPr>
      </p:pic>
      <p:sp>
        <p:nvSpPr>
          <p:cNvPr id="10" name="Untertitel 2"/>
          <p:cNvSpPr txBox="1">
            <a:spLocks/>
          </p:cNvSpPr>
          <p:nvPr userDrawn="1"/>
        </p:nvSpPr>
        <p:spPr bwMode="gray">
          <a:xfrm>
            <a:off x="323529" y="6578275"/>
            <a:ext cx="4932319" cy="2104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80975" algn="l"/>
                <a:tab pos="361950" algn="l"/>
              </a:tabLst>
              <a:defRPr/>
            </a:pPr>
            <a:r>
              <a:rPr lang="de-DE" sz="9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 </a:t>
            </a:r>
            <a:r>
              <a:rPr lang="en-US" sz="900" dirty="0" smtClean="0"/>
              <a:t>P. Dubs, I. </a:t>
            </a:r>
            <a:r>
              <a:rPr lang="en-US" sz="900" dirty="0" err="1" smtClean="0"/>
              <a:t>Petrov</a:t>
            </a:r>
            <a:r>
              <a:rPr lang="en-US" sz="900" dirty="0" smtClean="0"/>
              <a:t>, R. Gottstein, A. </a:t>
            </a:r>
            <a:r>
              <a:rPr lang="en-US" sz="900" dirty="0" err="1" smtClean="0"/>
              <a:t>Buchmann</a:t>
            </a:r>
            <a:r>
              <a:rPr lang="en-US" sz="900" dirty="0" smtClean="0"/>
              <a:t> </a:t>
            </a:r>
            <a:r>
              <a:rPr lang="de-DE" sz="9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 DVS, TU-Darmstadt</a:t>
            </a:r>
            <a:r>
              <a:rPr lang="en-US" sz="900" dirty="0" smtClean="0"/>
              <a:t> </a:t>
            </a:r>
            <a:r>
              <a:rPr lang="de-DE" sz="9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 Data Management Lab, RTU | </a:t>
            </a:r>
            <a:endParaRPr lang="de-DE" sz="9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323528" y="980728"/>
            <a:ext cx="8496944" cy="0"/>
          </a:xfrm>
          <a:prstGeom prst="line">
            <a:avLst/>
          </a:prstGeom>
          <a:ln w="3175" cmpd="sng">
            <a:solidFill>
              <a:srgbClr val="A5A6A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bgerundetes Rechteck 10"/>
          <p:cNvSpPr>
            <a:spLocks noChangeAspect="1"/>
          </p:cNvSpPr>
          <p:nvPr userDrawn="1"/>
        </p:nvSpPr>
        <p:spPr>
          <a:xfrm>
            <a:off x="8244472" y="6555600"/>
            <a:ext cx="576000" cy="216000"/>
          </a:xfrm>
          <a:prstGeom prst="roundRect">
            <a:avLst/>
          </a:prstGeom>
          <a:gradFill>
            <a:gsLst>
              <a:gs pos="0">
                <a:srgbClr val="ACACE1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 w="6350" cmpd="sng">
            <a:solidFill>
              <a:srgbClr val="29298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baseline="0" dirty="0" smtClean="0">
                <a:solidFill>
                  <a:schemeClr val="accent2">
                    <a:lumMod val="50000"/>
                  </a:schemeClr>
                </a:solidFill>
                <a:latin typeface="Arial Rounded MT Bold"/>
                <a:cs typeface="Arial Rounded MT Bold"/>
              </a:rPr>
              <a:t>DBl</a:t>
            </a: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Arial Rounded MT Bold"/>
                <a:cs typeface="Arial Rounded MT Bold"/>
              </a:rPr>
              <a:t>ab</a:t>
            </a:r>
            <a:endParaRPr lang="en-US" sz="1200" b="1" dirty="0">
              <a:solidFill>
                <a:schemeClr val="accent2">
                  <a:lumMod val="50000"/>
                </a:schemeClr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2" name="Picture 9" descr="tud_logo"/>
          <p:cNvPicPr>
            <a:picLocks noChangeAspect="1" noChangeArrowheads="1"/>
          </p:cNvPicPr>
          <p:nvPr userDrawn="1"/>
        </p:nvPicPr>
        <p:blipFill rotWithShape="1">
          <a:blip r:embed="rId15"/>
          <a:srcRect l="8252" t="11423" r="12744" b="12023"/>
          <a:stretch/>
        </p:blipFill>
        <p:spPr bwMode="auto">
          <a:xfrm>
            <a:off x="7763123" y="143797"/>
            <a:ext cx="1057349" cy="40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DVS-Blue-Adjusted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396605" y="6555600"/>
            <a:ext cx="775795" cy="21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4" r:id="rId4"/>
    <p:sldLayoutId id="2147483655" r:id="rId5"/>
    <p:sldLayoutId id="2147483674" r:id="rId6"/>
    <p:sldLayoutId id="2147483658" r:id="rId7"/>
    <p:sldLayoutId id="2147483659" r:id="rId8"/>
    <p:sldLayoutId id="2147483675" r:id="rId9"/>
    <p:sldLayoutId id="2147483673" r:id="rId10"/>
    <p:sldLayoutId id="2147483676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12400" indent="-1764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charset="2"/>
        <a:buChar char="§"/>
        <a:tabLst>
          <a:tab pos="180975" algn="l"/>
          <a:tab pos="361950" algn="l"/>
        </a:tabLst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361950" indent="-180975" algn="l" defTabSz="914400" rtl="0" eaLnBrk="1" latinLnBrk="0" hangingPunct="1">
        <a:spcBef>
          <a:spcPts val="300"/>
        </a:spcBef>
        <a:spcAft>
          <a:spcPts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542925" indent="-180975" algn="l" defTabSz="914400" rtl="0" eaLnBrk="1" latinLnBrk="0" hangingPunct="1">
        <a:spcBef>
          <a:spcPts val="30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714375" indent="-171450" algn="l" defTabSz="914400" rtl="0" eaLnBrk="1" latinLnBrk="0" hangingPunct="1">
        <a:spcBef>
          <a:spcPts val="300"/>
        </a:spcBef>
        <a:spcAft>
          <a:spcPts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895350" indent="-180975" algn="l" defTabSz="914400" rtl="0" eaLnBrk="1" latinLnBrk="0" hangingPunct="1">
        <a:spcBef>
          <a:spcPts val="300"/>
        </a:spcBef>
        <a:spcAft>
          <a:spcPts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640960" cy="453650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FBARC: </a:t>
            </a:r>
            <a:br>
              <a:rPr lang="en-US" b="1" dirty="0" smtClean="0"/>
            </a:br>
            <a:r>
              <a:rPr lang="en-US" sz="3000" b="1" dirty="0" smtClean="0"/>
              <a:t>I</a:t>
            </a:r>
            <a:r>
              <a:rPr lang="en-US" sz="3000" b="1" dirty="0"/>
              <a:t>/O Asymmetry-Aware Buffer Replacement Strategy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P. Dubs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, </a:t>
            </a:r>
            <a:r>
              <a:rPr lang="en-US" sz="3200" u="sng" dirty="0" smtClean="0"/>
              <a:t>I. </a:t>
            </a:r>
            <a:r>
              <a:rPr lang="en-US" sz="3200" u="sng" dirty="0" err="1" smtClean="0"/>
              <a:t>Petrov</a:t>
            </a:r>
            <a:r>
              <a:rPr lang="en-US" sz="3200" dirty="0" smtClean="0"/>
              <a:t>*, R. Gottstein</a:t>
            </a:r>
            <a:r>
              <a:rPr lang="en-US" sz="3200" baseline="30000" dirty="0"/>
              <a:t>+</a:t>
            </a:r>
            <a:r>
              <a:rPr lang="en-US" sz="3200" dirty="0" smtClean="0"/>
              <a:t>, A. </a:t>
            </a:r>
            <a:r>
              <a:rPr lang="en-US" sz="3200" dirty="0" err="1" smtClean="0"/>
              <a:t>Buchmann</a:t>
            </a:r>
            <a:r>
              <a:rPr lang="en-US" sz="3200" baseline="30000" dirty="0" smtClean="0"/>
              <a:t>+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aseline="30000" dirty="0" smtClean="0"/>
              <a:t>+</a:t>
            </a:r>
            <a:r>
              <a:rPr lang="en-US" sz="2700" dirty="0" smtClean="0"/>
              <a:t>Databases </a:t>
            </a:r>
            <a:r>
              <a:rPr lang="en-US" sz="2700" dirty="0"/>
              <a:t>and Distributed Systems Group, </a:t>
            </a:r>
            <a:br>
              <a:rPr lang="en-US" sz="2700" dirty="0"/>
            </a:br>
            <a:r>
              <a:rPr lang="en-US" sz="2700" dirty="0" smtClean="0"/>
              <a:t> </a:t>
            </a:r>
            <a:r>
              <a:rPr lang="en-US" sz="2700" dirty="0" err="1" smtClean="0"/>
              <a:t>Technische</a:t>
            </a:r>
            <a:r>
              <a:rPr lang="en-US" sz="2700" dirty="0" smtClean="0"/>
              <a:t> </a:t>
            </a:r>
            <a:r>
              <a:rPr lang="en-US" sz="2700" dirty="0" err="1"/>
              <a:t>Universität</a:t>
            </a:r>
            <a:r>
              <a:rPr lang="en-US" sz="2700" dirty="0"/>
              <a:t> </a:t>
            </a:r>
            <a:r>
              <a:rPr lang="en-US" sz="2700" dirty="0" smtClean="0"/>
              <a:t>Darmstadt</a:t>
            </a:r>
            <a:br>
              <a:rPr lang="en-US" sz="27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2400" baseline="30000" dirty="0" smtClean="0"/>
              <a:t>*</a:t>
            </a:r>
            <a:r>
              <a:rPr lang="en-US" sz="2700" dirty="0" smtClean="0"/>
              <a:t>Data </a:t>
            </a:r>
            <a:r>
              <a:rPr lang="en-US" sz="2700" dirty="0"/>
              <a:t>Management Lab,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 Reutlingen University</a:t>
            </a:r>
            <a:br>
              <a:rPr lang="en-US" sz="2700" dirty="0" smtClean="0"/>
            </a:br>
            <a:endParaRPr lang="en-US" sz="2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000000"/>
                </a:solidFill>
              </a:rPr>
              <a:t>FBARC Example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052736"/>
            <a:ext cx="4608512" cy="5184576"/>
          </a:xfrm>
        </p:spPr>
        <p:txBody>
          <a:bodyPr/>
          <a:lstStyle/>
          <a:p>
            <a:r>
              <a:rPr lang="en-US" dirty="0" smtClean="0"/>
              <a:t>Marking a page as dirty </a:t>
            </a:r>
            <a:r>
              <a:rPr lang="en-US" dirty="0" smtClean="0"/>
              <a:t>m</a:t>
            </a:r>
            <a:r>
              <a:rPr lang="en-US" dirty="0" smtClean="0"/>
              <a:t>oves </a:t>
            </a:r>
            <a:r>
              <a:rPr lang="en-US" dirty="0"/>
              <a:t>it to the MRU </a:t>
            </a:r>
            <a:r>
              <a:rPr lang="en-US" dirty="0" smtClean="0"/>
              <a:t>position of</a:t>
            </a:r>
            <a:r>
              <a:rPr lang="en-US" dirty="0" smtClean="0"/>
              <a:t> T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/>
            <a:r>
              <a:rPr lang="en-US" i="1" dirty="0" smtClean="0"/>
              <a:t>Forget “blind writes” for a second</a:t>
            </a:r>
          </a:p>
          <a:p>
            <a:endParaRPr lang="en-US" dirty="0" smtClean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3"/>
            <a:ext cx="3778407" cy="4506101"/>
          </a:xfrm>
          <a:prstGeom prst="rect">
            <a:avLst/>
          </a:prstGeom>
        </p:spPr>
      </p:pic>
      <p:sp>
        <p:nvSpPr>
          <p:cNvPr id="6" name="CustomShape 3"/>
          <p:cNvSpPr/>
          <p:nvPr/>
        </p:nvSpPr>
        <p:spPr>
          <a:xfrm>
            <a:off x="5203440" y="317196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7" name="CustomShape 4"/>
          <p:cNvSpPr/>
          <p:nvPr/>
        </p:nvSpPr>
        <p:spPr>
          <a:xfrm>
            <a:off x="5203440" y="305208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8" name="CustomShape 5"/>
          <p:cNvSpPr/>
          <p:nvPr/>
        </p:nvSpPr>
        <p:spPr>
          <a:xfrm>
            <a:off x="5203440" y="293220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9" name="CustomShape 6"/>
          <p:cNvSpPr/>
          <p:nvPr/>
        </p:nvSpPr>
        <p:spPr>
          <a:xfrm>
            <a:off x="5203440" y="281232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0" name="CustomShape 7"/>
          <p:cNvSpPr/>
          <p:nvPr/>
        </p:nvSpPr>
        <p:spPr>
          <a:xfrm>
            <a:off x="8006400" y="3130560"/>
            <a:ext cx="612000" cy="11988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1" name="CustomShape 8"/>
          <p:cNvSpPr/>
          <p:nvPr/>
        </p:nvSpPr>
        <p:spPr>
          <a:xfrm>
            <a:off x="8006400" y="3010680"/>
            <a:ext cx="612000" cy="11988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2" name="CustomShape 9"/>
          <p:cNvSpPr/>
          <p:nvPr/>
        </p:nvSpPr>
        <p:spPr>
          <a:xfrm>
            <a:off x="8006400" y="2891160"/>
            <a:ext cx="612000" cy="11988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3" name="CustomShape 10"/>
          <p:cNvSpPr/>
          <p:nvPr/>
        </p:nvSpPr>
        <p:spPr>
          <a:xfrm>
            <a:off x="6601680" y="3148560"/>
            <a:ext cx="612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4" name="CustomShape 11"/>
          <p:cNvSpPr/>
          <p:nvPr/>
        </p:nvSpPr>
        <p:spPr>
          <a:xfrm>
            <a:off x="6601680" y="3028680"/>
            <a:ext cx="612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5" name="CustomShape 12"/>
          <p:cNvSpPr/>
          <p:nvPr/>
        </p:nvSpPr>
        <p:spPr>
          <a:xfrm>
            <a:off x="6601680" y="2909160"/>
            <a:ext cx="612000" cy="11988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6" name="CustomShape 13"/>
          <p:cNvSpPr/>
          <p:nvPr/>
        </p:nvSpPr>
        <p:spPr>
          <a:xfrm>
            <a:off x="6601680" y="2789280"/>
            <a:ext cx="612000" cy="11988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cxnSp>
        <p:nvCxnSpPr>
          <p:cNvPr id="20" name="Gewinkelte Verbindung 19"/>
          <p:cNvCxnSpPr>
            <a:stCxn id="13" idx="3"/>
            <a:endCxn id="16" idx="3"/>
          </p:cNvCxnSpPr>
          <p:nvPr/>
        </p:nvCxnSpPr>
        <p:spPr>
          <a:xfrm flipV="1">
            <a:off x="7213680" y="2849220"/>
            <a:ext cx="12700" cy="359280"/>
          </a:xfrm>
          <a:prstGeom prst="bentConnector3">
            <a:avLst>
              <a:gd name="adj1" fmla="val 1800000"/>
            </a:avLst>
          </a:prstGeom>
          <a:ln w="3175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39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</a:rPr>
              <a:t>FBARC </a:t>
            </a:r>
            <a:r>
              <a:rPr lang="de-DE" dirty="0" err="1">
                <a:solidFill>
                  <a:srgbClr val="000000"/>
                </a:solidFill>
              </a:rPr>
              <a:t>Example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052736"/>
            <a:ext cx="4608512" cy="5184576"/>
          </a:xfrm>
        </p:spPr>
        <p:txBody>
          <a:bodyPr/>
          <a:lstStyle/>
          <a:p>
            <a:r>
              <a:rPr lang="en-US" dirty="0"/>
              <a:t>When a new page is requested and there is no free cache, a page has to be </a:t>
            </a:r>
            <a:r>
              <a:rPr lang="en-US" dirty="0" smtClean="0"/>
              <a:t>evicted</a:t>
            </a:r>
          </a:p>
          <a:p>
            <a:endParaRPr lang="en-US" dirty="0"/>
          </a:p>
          <a:p>
            <a:r>
              <a:rPr lang="en-US" dirty="0"/>
              <a:t>Clean pages can be directly evicted, and their metadata can be directly added to the corresponding B-List</a:t>
            </a:r>
          </a:p>
          <a:p>
            <a:endParaRPr lang="en-US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3"/>
            <a:ext cx="3778407" cy="4506101"/>
          </a:xfrm>
          <a:prstGeom prst="rect">
            <a:avLst/>
          </a:prstGeom>
        </p:spPr>
      </p:pic>
      <p:sp>
        <p:nvSpPr>
          <p:cNvPr id="6" name="CustomShape 3"/>
          <p:cNvSpPr/>
          <p:nvPr/>
        </p:nvSpPr>
        <p:spPr>
          <a:xfrm>
            <a:off x="5203440" y="2886232"/>
            <a:ext cx="666000" cy="31081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7" name="CustomShape 4"/>
          <p:cNvSpPr/>
          <p:nvPr/>
        </p:nvSpPr>
        <p:spPr>
          <a:xfrm>
            <a:off x="5203440" y="2575416"/>
            <a:ext cx="666000" cy="31081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8" name="CustomShape 5"/>
          <p:cNvSpPr/>
          <p:nvPr/>
        </p:nvSpPr>
        <p:spPr>
          <a:xfrm>
            <a:off x="5203440" y="2264600"/>
            <a:ext cx="666000" cy="31081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9" name="CustomShape 6"/>
          <p:cNvSpPr/>
          <p:nvPr/>
        </p:nvSpPr>
        <p:spPr>
          <a:xfrm>
            <a:off x="5232400" y="3190192"/>
            <a:ext cx="596900" cy="94792"/>
          </a:xfrm>
          <a:prstGeom prst="rect">
            <a:avLst/>
          </a:prstGeom>
          <a:noFill/>
          <a:ln w="28575" cmpd="sng">
            <a:prstDash val="sys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0" name="CustomShape 7"/>
          <p:cNvSpPr/>
          <p:nvPr/>
        </p:nvSpPr>
        <p:spPr>
          <a:xfrm>
            <a:off x="8006400" y="2873685"/>
            <a:ext cx="612000" cy="31081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1" name="CustomShape 8"/>
          <p:cNvSpPr/>
          <p:nvPr/>
        </p:nvSpPr>
        <p:spPr>
          <a:xfrm>
            <a:off x="8006400" y="2562869"/>
            <a:ext cx="612000" cy="31081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2" name="CustomShape 9"/>
          <p:cNvSpPr/>
          <p:nvPr/>
        </p:nvSpPr>
        <p:spPr>
          <a:xfrm>
            <a:off x="8006400" y="2252987"/>
            <a:ext cx="612000" cy="31081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3" name="CustomShape 10"/>
          <p:cNvSpPr/>
          <p:nvPr/>
        </p:nvSpPr>
        <p:spPr>
          <a:xfrm>
            <a:off x="6601680" y="2609538"/>
            <a:ext cx="612000" cy="31081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4" name="CustomShape 11"/>
          <p:cNvSpPr/>
          <p:nvPr/>
        </p:nvSpPr>
        <p:spPr>
          <a:xfrm>
            <a:off x="6601680" y="2298722"/>
            <a:ext cx="612000" cy="31081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5" name="CustomShape 12"/>
          <p:cNvSpPr/>
          <p:nvPr/>
        </p:nvSpPr>
        <p:spPr>
          <a:xfrm>
            <a:off x="6601680" y="1988840"/>
            <a:ext cx="612000" cy="31081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6" name="CustomShape 13"/>
          <p:cNvSpPr/>
          <p:nvPr/>
        </p:nvSpPr>
        <p:spPr>
          <a:xfrm>
            <a:off x="6601680" y="2902160"/>
            <a:ext cx="612000" cy="31081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7" name="CustomShape 14"/>
          <p:cNvSpPr/>
          <p:nvPr/>
        </p:nvSpPr>
        <p:spPr>
          <a:xfrm>
            <a:off x="5209560" y="4527000"/>
            <a:ext cx="648000" cy="119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cxnSp>
        <p:nvCxnSpPr>
          <p:cNvPr id="18" name="Gewinkelte Verbindung 17"/>
          <p:cNvCxnSpPr>
            <a:stCxn id="9" idx="3"/>
            <a:endCxn id="17" idx="3"/>
          </p:cNvCxnSpPr>
          <p:nvPr/>
        </p:nvCxnSpPr>
        <p:spPr>
          <a:xfrm>
            <a:off x="5829300" y="3237588"/>
            <a:ext cx="28260" cy="1349352"/>
          </a:xfrm>
          <a:prstGeom prst="bentConnector3">
            <a:avLst>
              <a:gd name="adj1" fmla="val 908917"/>
            </a:avLst>
          </a:prstGeom>
          <a:ln w="3175" cmpd="sng">
            <a:solidFill>
              <a:srgbClr val="B1B2B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stomShape 5"/>
          <p:cNvSpPr/>
          <p:nvPr/>
        </p:nvSpPr>
        <p:spPr>
          <a:xfrm>
            <a:off x="5197475" y="1966056"/>
            <a:ext cx="669925" cy="31081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239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000000"/>
                </a:solidFill>
              </a:rPr>
              <a:t>FBARC Example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052736"/>
            <a:ext cx="4608512" cy="5184576"/>
          </a:xfrm>
        </p:spPr>
        <p:txBody>
          <a:bodyPr/>
          <a:lstStyle/>
          <a:p>
            <a:r>
              <a:rPr lang="en-US"/>
              <a:t>When a new page is requested and there is no free cache, a page has to be </a:t>
            </a:r>
            <a:r>
              <a:rPr lang="en-US" smtClean="0"/>
              <a:t>evicted</a:t>
            </a:r>
          </a:p>
          <a:p>
            <a:endParaRPr lang="en-US"/>
          </a:p>
          <a:p>
            <a:r>
              <a:rPr lang="en-US"/>
              <a:t>If a dirty page is chosen for eviction, it will be moved to T3, and another round of victim chosing will begin</a:t>
            </a:r>
          </a:p>
          <a:p>
            <a:endParaRPr lang="en-US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3"/>
            <a:ext cx="3778407" cy="4506101"/>
          </a:xfrm>
          <a:prstGeom prst="rect">
            <a:avLst/>
          </a:prstGeom>
        </p:spPr>
      </p:pic>
      <p:sp>
        <p:nvSpPr>
          <p:cNvPr id="13" name="CustomShape 10"/>
          <p:cNvSpPr/>
          <p:nvPr/>
        </p:nvSpPr>
        <p:spPr>
          <a:xfrm>
            <a:off x="6601680" y="4534560"/>
            <a:ext cx="648000" cy="119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17" name="CustomShape 14"/>
          <p:cNvSpPr/>
          <p:nvPr/>
        </p:nvSpPr>
        <p:spPr>
          <a:xfrm>
            <a:off x="5209560" y="4527000"/>
            <a:ext cx="648000" cy="119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grpSp>
        <p:nvGrpSpPr>
          <p:cNvPr id="4" name="Gruppierung 3"/>
          <p:cNvGrpSpPr/>
          <p:nvPr/>
        </p:nvGrpSpPr>
        <p:grpSpPr>
          <a:xfrm>
            <a:off x="5203440" y="1988840"/>
            <a:ext cx="3414960" cy="1303000"/>
            <a:chOff x="5203440" y="2692800"/>
            <a:chExt cx="3414960" cy="599040"/>
          </a:xfrm>
        </p:grpSpPr>
        <p:sp>
          <p:nvSpPr>
            <p:cNvPr id="6" name="CustomShape 3"/>
            <p:cNvSpPr/>
            <p:nvPr/>
          </p:nvSpPr>
          <p:spPr>
            <a:xfrm>
              <a:off x="5203440" y="3171960"/>
              <a:ext cx="666000" cy="1198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7" name="CustomShape 4"/>
            <p:cNvSpPr/>
            <p:nvPr/>
          </p:nvSpPr>
          <p:spPr>
            <a:xfrm>
              <a:off x="5203440" y="3052080"/>
              <a:ext cx="666000" cy="1198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8" name="CustomShape 5"/>
            <p:cNvSpPr/>
            <p:nvPr/>
          </p:nvSpPr>
          <p:spPr>
            <a:xfrm>
              <a:off x="5203440" y="2932200"/>
              <a:ext cx="666000" cy="1198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9" name="CustomShape 6"/>
            <p:cNvSpPr/>
            <p:nvPr/>
          </p:nvSpPr>
          <p:spPr>
            <a:xfrm>
              <a:off x="5203440" y="2812320"/>
              <a:ext cx="666000" cy="1198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0" name="CustomShape 7"/>
            <p:cNvSpPr/>
            <p:nvPr/>
          </p:nvSpPr>
          <p:spPr>
            <a:xfrm>
              <a:off x="8006400" y="3130560"/>
              <a:ext cx="612000" cy="11988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1" name="CustomShape 8"/>
            <p:cNvSpPr/>
            <p:nvPr/>
          </p:nvSpPr>
          <p:spPr>
            <a:xfrm>
              <a:off x="8006400" y="3010680"/>
              <a:ext cx="612000" cy="11988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2" name="CustomShape 9"/>
            <p:cNvSpPr/>
            <p:nvPr/>
          </p:nvSpPr>
          <p:spPr>
            <a:xfrm>
              <a:off x="8006400" y="2891160"/>
              <a:ext cx="612000" cy="11988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4" name="CustomShape 11"/>
            <p:cNvSpPr/>
            <p:nvPr/>
          </p:nvSpPr>
          <p:spPr>
            <a:xfrm>
              <a:off x="6601680" y="2849941"/>
              <a:ext cx="612000" cy="1198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5" name="CustomShape 12"/>
            <p:cNvSpPr/>
            <p:nvPr/>
          </p:nvSpPr>
          <p:spPr>
            <a:xfrm>
              <a:off x="6601680" y="2730420"/>
              <a:ext cx="612000" cy="11988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CustomShape 13"/>
            <p:cNvSpPr/>
            <p:nvPr/>
          </p:nvSpPr>
          <p:spPr>
            <a:xfrm>
              <a:off x="8006400" y="2771280"/>
              <a:ext cx="612000" cy="11988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CustomShape 15"/>
            <p:cNvSpPr/>
            <p:nvPr/>
          </p:nvSpPr>
          <p:spPr>
            <a:xfrm>
              <a:off x="6601680" y="2970179"/>
              <a:ext cx="612000" cy="1198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9" name="CustomShape 16"/>
            <p:cNvSpPr/>
            <p:nvPr/>
          </p:nvSpPr>
          <p:spPr>
            <a:xfrm>
              <a:off x="5203440" y="2692800"/>
              <a:ext cx="666000" cy="1198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</p:grpSp>
      <p:sp>
        <p:nvSpPr>
          <p:cNvPr id="20" name="CustomShape 13"/>
          <p:cNvSpPr/>
          <p:nvPr/>
        </p:nvSpPr>
        <p:spPr>
          <a:xfrm>
            <a:off x="6601680" y="2996952"/>
            <a:ext cx="612000" cy="216024"/>
          </a:xfrm>
          <a:prstGeom prst="rect">
            <a:avLst/>
          </a:prstGeom>
          <a:noFill/>
          <a:ln w="19050" cmpd="sng"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cxnSp>
        <p:nvCxnSpPr>
          <p:cNvPr id="21" name="Gewinkelte Verbindung 20"/>
          <p:cNvCxnSpPr>
            <a:stCxn id="20" idx="3"/>
            <a:endCxn id="16" idx="1"/>
          </p:cNvCxnSpPr>
          <p:nvPr/>
        </p:nvCxnSpPr>
        <p:spPr>
          <a:xfrm flipV="1">
            <a:off x="7213680" y="2289925"/>
            <a:ext cx="792720" cy="815039"/>
          </a:xfrm>
          <a:prstGeom prst="bentConnector3">
            <a:avLst>
              <a:gd name="adj1" fmla="val 50000"/>
            </a:avLst>
          </a:prstGeom>
          <a:ln w="3175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/>
          <p:cNvCxnSpPr>
            <a:stCxn id="20" idx="3"/>
            <a:endCxn id="13" idx="3"/>
          </p:cNvCxnSpPr>
          <p:nvPr/>
        </p:nvCxnSpPr>
        <p:spPr>
          <a:xfrm>
            <a:off x="7213680" y="3104964"/>
            <a:ext cx="36000" cy="1489536"/>
          </a:xfrm>
          <a:prstGeom prst="bentConnector3">
            <a:avLst>
              <a:gd name="adj1" fmla="val 735000"/>
            </a:avLst>
          </a:prstGeom>
          <a:ln w="3175" cmpd="sng">
            <a:solidFill>
              <a:srgbClr val="B1B2B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39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</a:rPr>
              <a:t>FBARC </a:t>
            </a:r>
            <a:r>
              <a:rPr lang="de-DE" dirty="0" err="1">
                <a:solidFill>
                  <a:srgbClr val="000000"/>
                </a:solidFill>
              </a:rPr>
              <a:t>Example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052736"/>
            <a:ext cx="4608512" cy="5184576"/>
          </a:xfrm>
        </p:spPr>
        <p:txBody>
          <a:bodyPr/>
          <a:lstStyle/>
          <a:p>
            <a:r>
              <a:rPr lang="en-US" dirty="0"/>
              <a:t>When a new page is requested and there is no free cache, a page has to be </a:t>
            </a:r>
            <a:r>
              <a:rPr lang="en-US" dirty="0" smtClean="0"/>
              <a:t>evicted</a:t>
            </a:r>
          </a:p>
          <a:p>
            <a:endParaRPr lang="en-US" dirty="0"/>
          </a:p>
          <a:p>
            <a:r>
              <a:rPr lang="en-US" dirty="0"/>
              <a:t>If T3 is chosen to supply an eviction victim, a cluster of pages will be </a:t>
            </a:r>
            <a:r>
              <a:rPr lang="en-US" dirty="0" smtClean="0"/>
              <a:t>chosen</a:t>
            </a:r>
          </a:p>
          <a:p>
            <a:pPr lvl="1"/>
            <a:r>
              <a:rPr lang="en-US" dirty="0"/>
              <a:t>Select cluster with lowest score</a:t>
            </a:r>
          </a:p>
          <a:p>
            <a:pPr lvl="1"/>
            <a:r>
              <a:rPr lang="en-US" dirty="0"/>
              <a:t>Reduce score for all clusters on each cluster eviction</a:t>
            </a:r>
          </a:p>
          <a:p>
            <a:pPr lvl="1"/>
            <a:r>
              <a:rPr lang="en-US" dirty="0"/>
              <a:t>Increase score for a cluster when a new page </a:t>
            </a:r>
            <a:r>
              <a:rPr lang="en-US" dirty="0" smtClean="0"/>
              <a:t>enters, </a:t>
            </a:r>
            <a:r>
              <a:rPr lang="en-US" dirty="0"/>
              <a:t>or an old page leaves for T2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3"/>
            <a:ext cx="3778407" cy="4506101"/>
          </a:xfrm>
          <a:prstGeom prst="rect">
            <a:avLst/>
          </a:prstGeom>
        </p:spPr>
      </p:pic>
      <p:sp>
        <p:nvSpPr>
          <p:cNvPr id="13" name="CustomShape 10"/>
          <p:cNvSpPr/>
          <p:nvPr/>
        </p:nvSpPr>
        <p:spPr>
          <a:xfrm>
            <a:off x="6601680" y="4534560"/>
            <a:ext cx="648000" cy="119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17" name="CustomShape 14"/>
          <p:cNvSpPr/>
          <p:nvPr/>
        </p:nvSpPr>
        <p:spPr>
          <a:xfrm>
            <a:off x="5209560" y="4527000"/>
            <a:ext cx="648000" cy="119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grpSp>
        <p:nvGrpSpPr>
          <p:cNvPr id="21" name="Gruppierung 20"/>
          <p:cNvGrpSpPr/>
          <p:nvPr/>
        </p:nvGrpSpPr>
        <p:grpSpPr>
          <a:xfrm>
            <a:off x="5203440" y="1988840"/>
            <a:ext cx="3414960" cy="1303000"/>
            <a:chOff x="5203440" y="2692800"/>
            <a:chExt cx="3414960" cy="599040"/>
          </a:xfrm>
        </p:grpSpPr>
        <p:sp>
          <p:nvSpPr>
            <p:cNvPr id="6" name="CustomShape 3"/>
            <p:cNvSpPr/>
            <p:nvPr/>
          </p:nvSpPr>
          <p:spPr>
            <a:xfrm>
              <a:off x="5203440" y="3171960"/>
              <a:ext cx="666000" cy="1198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7" name="CustomShape 4"/>
            <p:cNvSpPr/>
            <p:nvPr/>
          </p:nvSpPr>
          <p:spPr>
            <a:xfrm>
              <a:off x="5203440" y="3052080"/>
              <a:ext cx="666000" cy="1198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8" name="CustomShape 5"/>
            <p:cNvSpPr/>
            <p:nvPr/>
          </p:nvSpPr>
          <p:spPr>
            <a:xfrm>
              <a:off x="5203440" y="2932200"/>
              <a:ext cx="666000" cy="1198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9" name="CustomShape 6"/>
            <p:cNvSpPr/>
            <p:nvPr/>
          </p:nvSpPr>
          <p:spPr>
            <a:xfrm>
              <a:off x="5203440" y="2812320"/>
              <a:ext cx="666000" cy="1198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0" name="CustomShape 7"/>
            <p:cNvSpPr/>
            <p:nvPr/>
          </p:nvSpPr>
          <p:spPr>
            <a:xfrm>
              <a:off x="8006400" y="3130560"/>
              <a:ext cx="612000" cy="11988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1" name="CustomShape 8"/>
            <p:cNvSpPr/>
            <p:nvPr/>
          </p:nvSpPr>
          <p:spPr>
            <a:xfrm>
              <a:off x="8006400" y="3010680"/>
              <a:ext cx="612000" cy="11988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2" name="CustomShape 9"/>
            <p:cNvSpPr/>
            <p:nvPr/>
          </p:nvSpPr>
          <p:spPr>
            <a:xfrm>
              <a:off x="8006400" y="2891160"/>
              <a:ext cx="612000" cy="11988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4" name="CustomShape 11"/>
            <p:cNvSpPr/>
            <p:nvPr/>
          </p:nvSpPr>
          <p:spPr>
            <a:xfrm>
              <a:off x="6601680" y="3028680"/>
              <a:ext cx="648000" cy="1198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5" name="CustomShape 12"/>
            <p:cNvSpPr/>
            <p:nvPr/>
          </p:nvSpPr>
          <p:spPr>
            <a:xfrm>
              <a:off x="6601680" y="2909160"/>
              <a:ext cx="648000" cy="11988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CustomShape 13"/>
            <p:cNvSpPr/>
            <p:nvPr/>
          </p:nvSpPr>
          <p:spPr>
            <a:xfrm>
              <a:off x="8006400" y="2771280"/>
              <a:ext cx="612000" cy="11988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CustomShape 15"/>
            <p:cNvSpPr/>
            <p:nvPr/>
          </p:nvSpPr>
          <p:spPr>
            <a:xfrm>
              <a:off x="6601680" y="3148920"/>
              <a:ext cx="648000" cy="1198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9" name="CustomShape 16"/>
            <p:cNvSpPr/>
            <p:nvPr/>
          </p:nvSpPr>
          <p:spPr>
            <a:xfrm>
              <a:off x="5203440" y="2692800"/>
              <a:ext cx="666000" cy="1198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</p:grpSp>
      <p:sp>
        <p:nvSpPr>
          <p:cNvPr id="20" name="CustomShape 17"/>
          <p:cNvSpPr/>
          <p:nvPr/>
        </p:nvSpPr>
        <p:spPr>
          <a:xfrm>
            <a:off x="7810500" y="2120900"/>
            <a:ext cx="1009972" cy="1148172"/>
          </a:xfrm>
          <a:prstGeom prst="rect">
            <a:avLst/>
          </a:prstGeom>
          <a:noFill/>
          <a:ln w="28575" cmpd="sng">
            <a:solidFill>
              <a:srgbClr val="800000"/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grpSp>
        <p:nvGrpSpPr>
          <p:cNvPr id="22" name="Gruppierung 21"/>
          <p:cNvGrpSpPr/>
          <p:nvPr/>
        </p:nvGrpSpPr>
        <p:grpSpPr>
          <a:xfrm>
            <a:off x="287524" y="5373216"/>
            <a:ext cx="8532948" cy="720071"/>
            <a:chOff x="287524" y="3284984"/>
            <a:chExt cx="8532948" cy="864087"/>
          </a:xfrm>
        </p:grpSpPr>
        <p:sp>
          <p:nvSpPr>
            <p:cNvPr id="23" name="Abgerundetes Rechteck 22"/>
            <p:cNvSpPr/>
            <p:nvPr/>
          </p:nvSpPr>
          <p:spPr>
            <a:xfrm>
              <a:off x="827584" y="3284984"/>
              <a:ext cx="7992888" cy="864087"/>
            </a:xfrm>
            <a:prstGeom prst="roundRect">
              <a:avLst/>
            </a:prstGeom>
            <a:solidFill>
              <a:srgbClr val="FF6600"/>
            </a:solidFill>
            <a:ln/>
            <a:effectLst>
              <a:outerShdw blurRad="40000" dist="70739" dir="306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36000" rIns="0" anchor="ctr"/>
            <a:lstStyle/>
            <a:p>
              <a:pPr marL="144000" eaLnBrk="0" hangingPunct="0">
                <a:spcBef>
                  <a:spcPct val="20000"/>
                </a:spcBef>
                <a:defRPr/>
              </a:pPr>
              <a:r>
                <a:rPr lang="en-US" sz="2400" dirty="0" smtClean="0">
                  <a:latin typeface="Arial"/>
                  <a:cs typeface="Arial"/>
                </a:rPr>
                <a:t>FBARC: utilizes </a:t>
              </a:r>
              <a:r>
                <a:rPr lang="en-US" sz="2400" dirty="0" smtClean="0">
                  <a:latin typeface="Arial"/>
                  <a:cs typeface="Arial"/>
                </a:rPr>
                <a:t>spatial locality</a:t>
              </a:r>
              <a:endParaRPr lang="en-US" sz="2400" baseline="-25000" dirty="0" smtClean="0">
                <a:latin typeface="Arial"/>
                <a:cs typeface="Arial"/>
              </a:endParaRPr>
            </a:p>
          </p:txBody>
        </p:sp>
        <p:sp>
          <p:nvSpPr>
            <p:cNvPr id="24" name="Eingebuchteter Richtungspfeil 23"/>
            <p:cNvSpPr/>
            <p:nvPr/>
          </p:nvSpPr>
          <p:spPr bwMode="gray">
            <a:xfrm>
              <a:off x="287524" y="3356983"/>
              <a:ext cx="468052" cy="756079"/>
            </a:xfrm>
            <a:prstGeom prst="chevron">
              <a:avLst/>
            </a:prstGeom>
            <a:solidFill>
              <a:srgbClr val="CC66FF"/>
            </a:solidFill>
            <a:ln/>
            <a:effectLst>
              <a:outerShdw blurRad="40000" dist="70739" dir="306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Ins="0" anchor="ctr"/>
            <a:lstStyle/>
            <a:p>
              <a:pPr algn="ctr" eaLnBrk="0" hangingPunct="0">
                <a:spcBef>
                  <a:spcPct val="20000"/>
                </a:spcBef>
              </a:pPr>
              <a:endParaRPr lang="de-DE" sz="32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06239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</a:rPr>
              <a:t>FBARC </a:t>
            </a:r>
            <a:r>
              <a:rPr lang="de-DE" dirty="0" err="1">
                <a:solidFill>
                  <a:srgbClr val="000000"/>
                </a:solidFill>
              </a:rPr>
              <a:t>Example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052736"/>
            <a:ext cx="4608512" cy="5184576"/>
          </a:xfrm>
        </p:spPr>
        <p:txBody>
          <a:bodyPr/>
          <a:lstStyle/>
          <a:p>
            <a:r>
              <a:rPr lang="en-US" dirty="0"/>
              <a:t>When a new page is requested and there is no free cache, a page has to be </a:t>
            </a:r>
            <a:r>
              <a:rPr lang="en-US" dirty="0" smtClean="0"/>
              <a:t>evicted</a:t>
            </a:r>
          </a:p>
          <a:p>
            <a:endParaRPr lang="en-US" dirty="0"/>
          </a:p>
          <a:p>
            <a:r>
              <a:rPr lang="en-US" dirty="0"/>
              <a:t>If T3 is chosen to supply an eviction victim, a cluster of pages will be chosen</a:t>
            </a:r>
          </a:p>
          <a:p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will be evicted in order and all at once</a:t>
            </a:r>
          </a:p>
          <a:p>
            <a:endParaRPr lang="en-US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3"/>
            <a:ext cx="3778407" cy="4506101"/>
          </a:xfrm>
          <a:prstGeom prst="rect">
            <a:avLst/>
          </a:prstGeom>
        </p:spPr>
      </p:pic>
      <p:sp>
        <p:nvSpPr>
          <p:cNvPr id="10" name="CustomShape 7"/>
          <p:cNvSpPr/>
          <p:nvPr/>
        </p:nvSpPr>
        <p:spPr>
          <a:xfrm>
            <a:off x="7988040" y="4541400"/>
            <a:ext cx="648000" cy="119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11" name="CustomShape 8"/>
          <p:cNvSpPr/>
          <p:nvPr/>
        </p:nvSpPr>
        <p:spPr>
          <a:xfrm>
            <a:off x="7988040" y="4421520"/>
            <a:ext cx="648000" cy="119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12" name="CustomShape 9"/>
          <p:cNvSpPr/>
          <p:nvPr/>
        </p:nvSpPr>
        <p:spPr>
          <a:xfrm>
            <a:off x="7988040" y="4302000"/>
            <a:ext cx="648000" cy="119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13" name="CustomShape 10"/>
          <p:cNvSpPr/>
          <p:nvPr/>
        </p:nvSpPr>
        <p:spPr>
          <a:xfrm>
            <a:off x="6601680" y="4534560"/>
            <a:ext cx="648000" cy="119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16" name="CustomShape 13"/>
          <p:cNvSpPr/>
          <p:nvPr/>
        </p:nvSpPr>
        <p:spPr>
          <a:xfrm>
            <a:off x="7988040" y="4182120"/>
            <a:ext cx="648000" cy="119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17" name="CustomShape 14"/>
          <p:cNvSpPr/>
          <p:nvPr/>
        </p:nvSpPr>
        <p:spPr>
          <a:xfrm>
            <a:off x="5209560" y="4527000"/>
            <a:ext cx="648000" cy="119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grpSp>
        <p:nvGrpSpPr>
          <p:cNvPr id="4" name="Gruppierung 3"/>
          <p:cNvGrpSpPr/>
          <p:nvPr/>
        </p:nvGrpSpPr>
        <p:grpSpPr>
          <a:xfrm>
            <a:off x="5203440" y="1988840"/>
            <a:ext cx="2010240" cy="1303000"/>
            <a:chOff x="5203440" y="2692800"/>
            <a:chExt cx="2010240" cy="599040"/>
          </a:xfrm>
        </p:grpSpPr>
        <p:sp>
          <p:nvSpPr>
            <p:cNvPr id="6" name="CustomShape 3"/>
            <p:cNvSpPr/>
            <p:nvPr/>
          </p:nvSpPr>
          <p:spPr>
            <a:xfrm>
              <a:off x="5203440" y="3171960"/>
              <a:ext cx="666000" cy="1198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7" name="CustomShape 4"/>
            <p:cNvSpPr/>
            <p:nvPr/>
          </p:nvSpPr>
          <p:spPr>
            <a:xfrm>
              <a:off x="5203440" y="3052080"/>
              <a:ext cx="666000" cy="1198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8" name="CustomShape 5"/>
            <p:cNvSpPr/>
            <p:nvPr/>
          </p:nvSpPr>
          <p:spPr>
            <a:xfrm>
              <a:off x="5203440" y="2932200"/>
              <a:ext cx="666000" cy="1198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9" name="CustomShape 6"/>
            <p:cNvSpPr/>
            <p:nvPr/>
          </p:nvSpPr>
          <p:spPr>
            <a:xfrm>
              <a:off x="5203440" y="2812320"/>
              <a:ext cx="666000" cy="1198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4" name="CustomShape 11"/>
            <p:cNvSpPr/>
            <p:nvPr/>
          </p:nvSpPr>
          <p:spPr>
            <a:xfrm>
              <a:off x="6601680" y="3028680"/>
              <a:ext cx="612000" cy="1198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5" name="CustomShape 12"/>
            <p:cNvSpPr/>
            <p:nvPr/>
          </p:nvSpPr>
          <p:spPr>
            <a:xfrm>
              <a:off x="6601680" y="2909160"/>
              <a:ext cx="612000" cy="11988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CustomShape 15"/>
            <p:cNvSpPr/>
            <p:nvPr/>
          </p:nvSpPr>
          <p:spPr>
            <a:xfrm>
              <a:off x="6601680" y="3148920"/>
              <a:ext cx="612000" cy="1198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9" name="CustomShape 16"/>
            <p:cNvSpPr/>
            <p:nvPr/>
          </p:nvSpPr>
          <p:spPr>
            <a:xfrm>
              <a:off x="5203440" y="2692800"/>
              <a:ext cx="666000" cy="1198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</p:grpSp>
      <p:pic>
        <p:nvPicPr>
          <p:cNvPr id="20" name="Grafik 30"/>
          <p:cNvPicPr/>
          <p:nvPr/>
        </p:nvPicPr>
        <p:blipFill>
          <a:blip r:embed="rId3"/>
          <a:stretch>
            <a:fillRect/>
          </a:stretch>
        </p:blipFill>
        <p:spPr>
          <a:xfrm rot="10800000">
            <a:off x="7802471" y="5282320"/>
            <a:ext cx="1017000" cy="1169640"/>
          </a:xfrm>
          <a:prstGeom prst="rect">
            <a:avLst/>
          </a:prstGeom>
        </p:spPr>
      </p:pic>
      <p:grpSp>
        <p:nvGrpSpPr>
          <p:cNvPr id="25" name="Gruppierung 24"/>
          <p:cNvGrpSpPr/>
          <p:nvPr/>
        </p:nvGrpSpPr>
        <p:grpSpPr>
          <a:xfrm>
            <a:off x="7956376" y="5810957"/>
            <a:ext cx="612000" cy="420861"/>
            <a:chOff x="8006400" y="2159546"/>
            <a:chExt cx="612000" cy="1042243"/>
          </a:xfrm>
        </p:grpSpPr>
        <p:sp>
          <p:nvSpPr>
            <p:cNvPr id="21" name="CustomShape 7"/>
            <p:cNvSpPr/>
            <p:nvPr/>
          </p:nvSpPr>
          <p:spPr>
            <a:xfrm>
              <a:off x="8006400" y="2941032"/>
              <a:ext cx="612000" cy="26075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CustomShape 8"/>
            <p:cNvSpPr/>
            <p:nvPr/>
          </p:nvSpPr>
          <p:spPr>
            <a:xfrm>
              <a:off x="8006400" y="2680276"/>
              <a:ext cx="612000" cy="26075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3" name="CustomShape 9"/>
            <p:cNvSpPr/>
            <p:nvPr/>
          </p:nvSpPr>
          <p:spPr>
            <a:xfrm>
              <a:off x="8006400" y="2420302"/>
              <a:ext cx="612000" cy="26075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CustomShape 13"/>
            <p:cNvSpPr/>
            <p:nvPr/>
          </p:nvSpPr>
          <p:spPr>
            <a:xfrm>
              <a:off x="8006400" y="2159546"/>
              <a:ext cx="612000" cy="26075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</p:grpSp>
      <p:cxnSp>
        <p:nvCxnSpPr>
          <p:cNvPr id="27" name="Gewinkelte Verbindung 26"/>
          <p:cNvCxnSpPr>
            <a:stCxn id="28" idx="3"/>
            <a:endCxn id="22" idx="3"/>
          </p:cNvCxnSpPr>
          <p:nvPr/>
        </p:nvCxnSpPr>
        <p:spPr>
          <a:xfrm flipH="1">
            <a:off x="8568376" y="2833575"/>
            <a:ext cx="72008" cy="3240301"/>
          </a:xfrm>
          <a:prstGeom prst="bentConnector3">
            <a:avLst>
              <a:gd name="adj1" fmla="val -317465"/>
            </a:avLst>
          </a:prstGeom>
          <a:ln w="3175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stomShape 7"/>
          <p:cNvSpPr/>
          <p:nvPr/>
        </p:nvSpPr>
        <p:spPr>
          <a:xfrm>
            <a:off x="8028384" y="2780928"/>
            <a:ext cx="612000" cy="1052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grpSp>
        <p:nvGrpSpPr>
          <p:cNvPr id="29" name="Gruppierung 28"/>
          <p:cNvGrpSpPr/>
          <p:nvPr/>
        </p:nvGrpSpPr>
        <p:grpSpPr>
          <a:xfrm>
            <a:off x="287524" y="5373216"/>
            <a:ext cx="7164796" cy="720071"/>
            <a:chOff x="287524" y="3284984"/>
            <a:chExt cx="7164796" cy="864087"/>
          </a:xfrm>
        </p:grpSpPr>
        <p:sp>
          <p:nvSpPr>
            <p:cNvPr id="30" name="Abgerundetes Rechteck 29"/>
            <p:cNvSpPr/>
            <p:nvPr/>
          </p:nvSpPr>
          <p:spPr>
            <a:xfrm>
              <a:off x="827584" y="3284984"/>
              <a:ext cx="6624736" cy="864087"/>
            </a:xfrm>
            <a:prstGeom prst="roundRect">
              <a:avLst/>
            </a:prstGeom>
            <a:solidFill>
              <a:srgbClr val="FF6600"/>
            </a:solidFill>
            <a:ln/>
            <a:effectLst>
              <a:outerShdw blurRad="40000" dist="70739" dir="306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36000" rIns="0" anchor="ctr"/>
            <a:lstStyle/>
            <a:p>
              <a:pPr marL="144000" eaLnBrk="0" hangingPunct="0">
                <a:spcBef>
                  <a:spcPct val="20000"/>
                </a:spcBef>
                <a:defRPr/>
              </a:pPr>
              <a:r>
                <a:rPr lang="en-US" sz="2400" dirty="0" smtClean="0">
                  <a:latin typeface="Arial"/>
                  <a:cs typeface="Arial"/>
                </a:rPr>
                <a:t>FBARC: </a:t>
              </a:r>
              <a:r>
                <a:rPr lang="en-US" sz="2400" dirty="0" smtClean="0">
                  <a:latin typeface="Arial"/>
                  <a:cs typeface="Arial"/>
                </a:rPr>
                <a:t>utilizes semi-sequential writes</a:t>
              </a:r>
              <a:endParaRPr lang="en-US" sz="2400" baseline="-25000" dirty="0" smtClean="0">
                <a:latin typeface="Arial"/>
                <a:cs typeface="Arial"/>
              </a:endParaRPr>
            </a:p>
          </p:txBody>
        </p:sp>
        <p:sp>
          <p:nvSpPr>
            <p:cNvPr id="31" name="Eingebuchteter Richtungspfeil 30"/>
            <p:cNvSpPr/>
            <p:nvPr/>
          </p:nvSpPr>
          <p:spPr bwMode="gray">
            <a:xfrm>
              <a:off x="287524" y="3356983"/>
              <a:ext cx="468052" cy="756079"/>
            </a:xfrm>
            <a:prstGeom prst="chevron">
              <a:avLst/>
            </a:prstGeom>
            <a:solidFill>
              <a:srgbClr val="CC66FF"/>
            </a:solidFill>
            <a:ln/>
            <a:effectLst>
              <a:outerShdw blurRad="40000" dist="70739" dir="306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Ins="0" anchor="ctr"/>
            <a:lstStyle/>
            <a:p>
              <a:pPr algn="ctr" eaLnBrk="0" hangingPunct="0">
                <a:spcBef>
                  <a:spcPct val="20000"/>
                </a:spcBef>
              </a:pPr>
              <a:endParaRPr lang="de-DE" sz="32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06239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</a:rPr>
              <a:t>FBARC </a:t>
            </a:r>
            <a:r>
              <a:rPr lang="de-DE" dirty="0" err="1">
                <a:solidFill>
                  <a:srgbClr val="000000"/>
                </a:solidFill>
              </a:rPr>
              <a:t>Example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052736"/>
            <a:ext cx="4608512" cy="5184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a new page is requested and it is already known in a B-List then it will trigger a </a:t>
            </a:r>
            <a:r>
              <a:rPr lang="en-US" dirty="0" smtClean="0"/>
              <a:t>rebalancing</a:t>
            </a:r>
          </a:p>
          <a:p>
            <a:endParaRPr lang="en-US" dirty="0"/>
          </a:p>
          <a:p>
            <a:r>
              <a:rPr lang="en-US" dirty="0"/>
              <a:t>And the page will go </a:t>
            </a:r>
            <a:r>
              <a:rPr lang="en-US" dirty="0" smtClean="0"/>
              <a:t>directly to </a:t>
            </a:r>
            <a:r>
              <a:rPr lang="en-US" dirty="0"/>
              <a:t>T2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target size for the corresponding T-List will rise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target size for the </a:t>
            </a:r>
            <a:r>
              <a:rPr lang="en-US" dirty="0" smtClean="0"/>
              <a:t>other </a:t>
            </a:r>
            <a:br>
              <a:rPr lang="en-US" dirty="0" smtClean="0"/>
            </a:br>
            <a:r>
              <a:rPr lang="en-US" dirty="0" smtClean="0"/>
              <a:t>T</a:t>
            </a:r>
            <a:r>
              <a:rPr lang="en-US" dirty="0"/>
              <a:t>-Lists will shrink</a:t>
            </a:r>
          </a:p>
          <a:p>
            <a:endParaRPr lang="en-US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3"/>
            <a:ext cx="3778407" cy="4506101"/>
          </a:xfrm>
          <a:prstGeom prst="rect">
            <a:avLst/>
          </a:prstGeom>
        </p:spPr>
      </p:pic>
      <p:sp>
        <p:nvSpPr>
          <p:cNvPr id="6" name="CustomShape 3"/>
          <p:cNvSpPr/>
          <p:nvPr/>
        </p:nvSpPr>
        <p:spPr>
          <a:xfrm>
            <a:off x="5203440" y="317196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7" name="CustomShape 4"/>
          <p:cNvSpPr/>
          <p:nvPr/>
        </p:nvSpPr>
        <p:spPr>
          <a:xfrm>
            <a:off x="5203440" y="305208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8" name="CustomShape 5"/>
          <p:cNvSpPr/>
          <p:nvPr/>
        </p:nvSpPr>
        <p:spPr>
          <a:xfrm>
            <a:off x="5203440" y="293220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9" name="CustomShape 6"/>
          <p:cNvSpPr/>
          <p:nvPr/>
        </p:nvSpPr>
        <p:spPr>
          <a:xfrm>
            <a:off x="5203440" y="281232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0" name="CustomShape 7"/>
          <p:cNvSpPr/>
          <p:nvPr/>
        </p:nvSpPr>
        <p:spPr>
          <a:xfrm>
            <a:off x="7988040" y="4541400"/>
            <a:ext cx="648000" cy="119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11" name="CustomShape 8"/>
          <p:cNvSpPr/>
          <p:nvPr/>
        </p:nvSpPr>
        <p:spPr>
          <a:xfrm>
            <a:off x="7988040" y="4421520"/>
            <a:ext cx="648000" cy="119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12" name="CustomShape 9"/>
          <p:cNvSpPr/>
          <p:nvPr/>
        </p:nvSpPr>
        <p:spPr>
          <a:xfrm>
            <a:off x="7988040" y="4302000"/>
            <a:ext cx="648000" cy="119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13" name="CustomShape 10"/>
          <p:cNvSpPr/>
          <p:nvPr/>
        </p:nvSpPr>
        <p:spPr>
          <a:xfrm>
            <a:off x="6601680" y="4534560"/>
            <a:ext cx="648000" cy="119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14" name="CustomShape 11"/>
          <p:cNvSpPr/>
          <p:nvPr/>
        </p:nvSpPr>
        <p:spPr>
          <a:xfrm>
            <a:off x="6601680" y="3028680"/>
            <a:ext cx="612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5" name="CustomShape 12"/>
          <p:cNvSpPr/>
          <p:nvPr/>
        </p:nvSpPr>
        <p:spPr>
          <a:xfrm>
            <a:off x="6601680" y="2909160"/>
            <a:ext cx="612000" cy="11988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6" name="CustomShape 13"/>
          <p:cNvSpPr/>
          <p:nvPr/>
        </p:nvSpPr>
        <p:spPr>
          <a:xfrm>
            <a:off x="6601680" y="2780928"/>
            <a:ext cx="612000" cy="12823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7" name="CustomShape 14"/>
          <p:cNvSpPr/>
          <p:nvPr/>
        </p:nvSpPr>
        <p:spPr>
          <a:xfrm>
            <a:off x="5209560" y="4527000"/>
            <a:ext cx="648000" cy="1198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18" name="CustomShape 15"/>
          <p:cNvSpPr/>
          <p:nvPr/>
        </p:nvSpPr>
        <p:spPr>
          <a:xfrm>
            <a:off x="6601680" y="3148920"/>
            <a:ext cx="612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9" name="CustomShape 16"/>
          <p:cNvSpPr/>
          <p:nvPr/>
        </p:nvSpPr>
        <p:spPr>
          <a:xfrm>
            <a:off x="5203440" y="269280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0" name="TextShape 17"/>
          <p:cNvSpPr txBox="1"/>
          <p:nvPr/>
        </p:nvSpPr>
        <p:spPr>
          <a:xfrm>
            <a:off x="5356440" y="2049120"/>
            <a:ext cx="389160" cy="346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de-DE" b="1" dirty="0">
                <a:solidFill>
                  <a:srgbClr val="000090"/>
                </a:solidFill>
                <a:latin typeface="Arial Black"/>
                <a:cs typeface="Arial Black"/>
              </a:rPr>
              <a:t>-1</a:t>
            </a:r>
            <a:endParaRPr b="1" dirty="0">
              <a:solidFill>
                <a:srgbClr val="000090"/>
              </a:solidFill>
              <a:latin typeface="Arial Black"/>
              <a:cs typeface="Arial Black"/>
            </a:endParaRPr>
          </a:p>
        </p:txBody>
      </p:sp>
      <p:sp>
        <p:nvSpPr>
          <p:cNvPr id="21" name="TextShape 18"/>
          <p:cNvSpPr txBox="1"/>
          <p:nvPr/>
        </p:nvSpPr>
        <p:spPr>
          <a:xfrm>
            <a:off x="8086680" y="2097720"/>
            <a:ext cx="473760" cy="346320"/>
          </a:xfrm>
          <a:prstGeom prst="rect">
            <a:avLst/>
          </a:prstGeom>
        </p:spPr>
        <p:txBody>
          <a:bodyPr wrap="none" lIns="90000" tIns="45000" rIns="90000" bIns="45000"/>
          <a:lstStyle>
            <a:defPPr>
              <a:defRPr lang="de-DE"/>
            </a:defPPr>
            <a:lvl1pPr>
              <a:defRPr b="1"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>
            <a:r>
              <a:rPr lang="de-DE" dirty="0">
                <a:latin typeface="Arial Black"/>
                <a:cs typeface="Arial Black"/>
              </a:rPr>
              <a:t>+1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22" name="CustomShape 13"/>
          <p:cNvSpPr/>
          <p:nvPr/>
        </p:nvSpPr>
        <p:spPr>
          <a:xfrm>
            <a:off x="7988040" y="4182120"/>
            <a:ext cx="648000" cy="119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cxnSp>
        <p:nvCxnSpPr>
          <p:cNvPr id="23" name="Gerade Verbindung mit Pfeil 22"/>
          <p:cNvCxnSpPr>
            <a:endCxn id="16" idx="3"/>
          </p:cNvCxnSpPr>
          <p:nvPr/>
        </p:nvCxnSpPr>
        <p:spPr>
          <a:xfrm flipH="1" flipV="1">
            <a:off x="7213680" y="2845044"/>
            <a:ext cx="1102736" cy="1304036"/>
          </a:xfrm>
          <a:prstGeom prst="straightConnector1">
            <a:avLst/>
          </a:prstGeom>
          <a:ln>
            <a:headEnd type="none"/>
            <a:tailEnd type="arrow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pic>
        <p:nvPicPr>
          <p:cNvPr id="24" name="Grafik 30"/>
          <p:cNvPicPr/>
          <p:nvPr/>
        </p:nvPicPr>
        <p:blipFill>
          <a:blip r:embed="rId3"/>
          <a:stretch>
            <a:fillRect/>
          </a:stretch>
        </p:blipFill>
        <p:spPr>
          <a:xfrm rot="10800000">
            <a:off x="7802471" y="5282320"/>
            <a:ext cx="1017000" cy="1169640"/>
          </a:xfrm>
          <a:prstGeom prst="rect">
            <a:avLst/>
          </a:prstGeom>
        </p:spPr>
      </p:pic>
      <p:cxnSp>
        <p:nvCxnSpPr>
          <p:cNvPr id="25" name="Gerade Verbindung mit Pfeil 24"/>
          <p:cNvCxnSpPr>
            <a:stCxn id="24" idx="2"/>
            <a:endCxn id="16" idx="3"/>
          </p:cNvCxnSpPr>
          <p:nvPr/>
        </p:nvCxnSpPr>
        <p:spPr>
          <a:xfrm flipH="1" flipV="1">
            <a:off x="7213680" y="2845044"/>
            <a:ext cx="1097291" cy="2437276"/>
          </a:xfrm>
          <a:prstGeom prst="straightConnector1">
            <a:avLst/>
          </a:prstGeom>
          <a:ln>
            <a:headEnd type="none"/>
            <a:tailEnd type="arrow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06239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</a:rPr>
              <a:t>Formation &amp; </a:t>
            </a:r>
            <a:r>
              <a:rPr lang="de-DE" dirty="0" err="1">
                <a:solidFill>
                  <a:srgbClr val="000000"/>
                </a:solidFill>
              </a:rPr>
              <a:t>Selection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of</a:t>
            </a:r>
            <a:r>
              <a:rPr lang="de-DE" dirty="0">
                <a:solidFill>
                  <a:srgbClr val="000000"/>
                </a:solidFill>
              </a:rPr>
              <a:t> Clusters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184576"/>
          </a:xfrm>
        </p:spPr>
        <p:txBody>
          <a:bodyPr/>
          <a:lstStyle/>
          <a:p>
            <a:r>
              <a:rPr lang="en-US" dirty="0"/>
              <a:t>Formation</a:t>
            </a:r>
          </a:p>
          <a:p>
            <a:pPr lvl="1"/>
            <a:r>
              <a:rPr lang="en-US" dirty="0"/>
              <a:t>Assign Cluster ID to Page based on page address and cluster size</a:t>
            </a:r>
          </a:p>
          <a:p>
            <a:r>
              <a:rPr lang="en-US" dirty="0"/>
              <a:t>Selection</a:t>
            </a:r>
          </a:p>
          <a:p>
            <a:pPr lvl="1"/>
            <a:r>
              <a:rPr lang="en-US" dirty="0"/>
              <a:t>Select cluster with lowest score</a:t>
            </a:r>
          </a:p>
          <a:p>
            <a:pPr lvl="1"/>
            <a:r>
              <a:rPr lang="en-US" dirty="0"/>
              <a:t>Reduce score for all clusters on each cluster eviction</a:t>
            </a:r>
          </a:p>
          <a:p>
            <a:pPr lvl="1"/>
            <a:r>
              <a:rPr lang="en-US" dirty="0"/>
              <a:t>Increase score for a cluster when a new page joins, or an old page leaves for T2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9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1676725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4403"/>
            <a:ext cx="9144000" cy="1676725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48619"/>
            <a:ext cx="9144000" cy="16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4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Machine:</a:t>
            </a:r>
          </a:p>
          <a:p>
            <a:pPr lvl="1">
              <a:buFont typeface="Wingdings" charset="2"/>
              <a:buChar char=""/>
            </a:pPr>
            <a:r>
              <a:rPr lang="en-US" dirty="0" smtClean="0"/>
              <a:t>Intel </a:t>
            </a:r>
            <a:r>
              <a:rPr lang="en-US" dirty="0"/>
              <a:t>Code 2 Duo 3GHz</a:t>
            </a:r>
          </a:p>
          <a:p>
            <a:pPr lvl="1">
              <a:buFont typeface="Wingdings" charset="2"/>
              <a:buChar char=""/>
            </a:pPr>
            <a:r>
              <a:rPr lang="en-US" dirty="0"/>
              <a:t>4GB RAM</a:t>
            </a:r>
          </a:p>
          <a:p>
            <a:pPr lvl="1">
              <a:buFont typeface="Wingdings" charset="2"/>
              <a:buChar char=""/>
            </a:pPr>
            <a:r>
              <a:rPr lang="en-US" dirty="0" smtClean="0"/>
              <a:t>SSD: Intel </a:t>
            </a:r>
            <a:r>
              <a:rPr lang="en-US" dirty="0"/>
              <a:t>X25-E/</a:t>
            </a:r>
            <a:r>
              <a:rPr lang="en-US" dirty="0" smtClean="0"/>
              <a:t>64GB</a:t>
            </a:r>
          </a:p>
          <a:p>
            <a:pPr lvl="1">
              <a:buFont typeface="Wingdings" charset="2"/>
              <a:buChar char=""/>
            </a:pPr>
            <a:r>
              <a:rPr lang="en-US" dirty="0" smtClean="0"/>
              <a:t>HDD: Hitachi HDS72161 SATA2/320GB</a:t>
            </a:r>
          </a:p>
          <a:p>
            <a:pPr lvl="1">
              <a:buFont typeface="Wingdings" charset="2"/>
              <a:buChar char=""/>
            </a:pPr>
            <a:endParaRPr lang="en-US" dirty="0" smtClean="0"/>
          </a:p>
          <a:p>
            <a:pPr>
              <a:buFont typeface="Wingdings" charset="2"/>
              <a:buChar char=""/>
            </a:pPr>
            <a:r>
              <a:rPr lang="en-US" dirty="0" smtClean="0"/>
              <a:t>Software</a:t>
            </a:r>
            <a:endParaRPr lang="en-US" dirty="0"/>
          </a:p>
          <a:p>
            <a:pPr lvl="1">
              <a:buFont typeface="Wingdings" charset="2"/>
              <a:buChar char=""/>
            </a:pPr>
            <a:r>
              <a:rPr lang="en-US" dirty="0"/>
              <a:t>Linux (Kernel </a:t>
            </a:r>
            <a:r>
              <a:rPr lang="en-US" dirty="0" smtClean="0"/>
              <a:t>2.6.41 + </a:t>
            </a:r>
            <a:r>
              <a:rPr lang="en-US" dirty="0" err="1" smtClean="0"/>
              <a:t>Systemtap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Font typeface="Wingdings" charset="2"/>
              <a:buChar char=""/>
            </a:pPr>
            <a:r>
              <a:rPr lang="en-US" dirty="0" err="1" smtClean="0"/>
              <a:t>fio</a:t>
            </a:r>
            <a:endParaRPr lang="en-US" dirty="0"/>
          </a:p>
          <a:p>
            <a:pPr lvl="1">
              <a:buFont typeface="Wingdings" charset="2"/>
              <a:buChar char=""/>
            </a:pPr>
            <a:r>
              <a:rPr lang="en-US" dirty="0" err="1" smtClean="0"/>
              <a:t>PostgreSQL</a:t>
            </a:r>
            <a:r>
              <a:rPr lang="en-US" dirty="0" smtClean="0"/>
              <a:t> v9.1.1 </a:t>
            </a:r>
          </a:p>
          <a:p>
            <a:pPr lvl="2">
              <a:buFont typeface="Wingdings" charset="2"/>
              <a:buChar char=""/>
            </a:pPr>
            <a:r>
              <a:rPr lang="en-US" dirty="0" smtClean="0"/>
              <a:t>24MB shared buffers</a:t>
            </a:r>
          </a:p>
          <a:p>
            <a:pPr lvl="2">
              <a:buFont typeface="Wingdings" charset="2"/>
              <a:buChar char=""/>
            </a:pPr>
            <a:endParaRPr lang="en-US" dirty="0"/>
          </a:p>
          <a:p>
            <a:pPr lvl="2">
              <a:buSzPct val="25000"/>
              <a:buFont typeface="StarSymbol"/>
              <a:buChar char="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0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256584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FBARC compared to: </a:t>
            </a:r>
            <a:r>
              <a:rPr lang="en-US" dirty="0" smtClean="0"/>
              <a:t>ARC, </a:t>
            </a:r>
            <a:r>
              <a:rPr lang="en-US" dirty="0"/>
              <a:t>LRU, CFLRU, CFDC, FOR</a:t>
            </a:r>
            <a:r>
              <a:rPr lang="en-US" dirty="0" smtClean="0"/>
              <a:t>+</a:t>
            </a:r>
          </a:p>
          <a:p>
            <a:pPr lvl="1"/>
            <a:r>
              <a:rPr lang="en-US" dirty="0" smtClean="0"/>
              <a:t>Simulation Framework</a:t>
            </a:r>
          </a:p>
          <a:p>
            <a:pPr lvl="1"/>
            <a:r>
              <a:rPr lang="en-US" dirty="0" smtClean="0"/>
              <a:t>Different cache sizes: </a:t>
            </a:r>
            <a:r>
              <a:rPr lang="en-US" i="1" dirty="0" smtClean="0"/>
              <a:t>1024, 2048, 4096</a:t>
            </a:r>
            <a:r>
              <a:rPr lang="en-US" dirty="0" smtClean="0"/>
              <a:t> pages</a:t>
            </a:r>
          </a:p>
          <a:p>
            <a:pPr lvl="1"/>
            <a:r>
              <a:rPr lang="en-US" dirty="0" smtClean="0"/>
              <a:t>Different metrics: </a:t>
            </a:r>
            <a:r>
              <a:rPr lang="en-US" i="1" dirty="0" err="1" smtClean="0"/>
              <a:t>hitrate</a:t>
            </a:r>
            <a:r>
              <a:rPr lang="en-US" i="1" dirty="0" smtClean="0"/>
              <a:t>, CPU time, I/O time, combined</a:t>
            </a:r>
          </a:p>
          <a:p>
            <a:endParaRPr lang="en-US" dirty="0" smtClean="0"/>
          </a:p>
          <a:p>
            <a:r>
              <a:rPr lang="en-US" dirty="0" smtClean="0"/>
              <a:t>Real Workload Traces</a:t>
            </a:r>
          </a:p>
          <a:p>
            <a:pPr lvl="1"/>
            <a:r>
              <a:rPr lang="en-US" dirty="0" smtClean="0"/>
              <a:t>Workload: </a:t>
            </a:r>
            <a:r>
              <a:rPr lang="en-US" dirty="0"/>
              <a:t>TPC-</a:t>
            </a:r>
            <a:r>
              <a:rPr lang="en-US" dirty="0" smtClean="0"/>
              <a:t>C (DBT2), </a:t>
            </a:r>
            <a:r>
              <a:rPr lang="en-US" dirty="0"/>
              <a:t>TPC-</a:t>
            </a:r>
            <a:r>
              <a:rPr lang="en-US" dirty="0" smtClean="0"/>
              <a:t>H (DBT3), </a:t>
            </a:r>
            <a:r>
              <a:rPr lang="en-US" dirty="0" err="1"/>
              <a:t>pgbench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b="1" dirty="0" smtClean="0"/>
              <a:t>Trace B: </a:t>
            </a:r>
            <a:r>
              <a:rPr lang="en-US" dirty="0" err="1">
                <a:sym typeface="Wingdings"/>
              </a:rPr>
              <a:t>pgBench</a:t>
            </a:r>
            <a:r>
              <a:rPr lang="en-US" dirty="0">
                <a:sym typeface="Wingdings"/>
              </a:rPr>
              <a:t>: Scale Factor: </a:t>
            </a:r>
            <a:r>
              <a:rPr lang="en-US" dirty="0" smtClean="0">
                <a:sym typeface="Wingdings"/>
              </a:rPr>
              <a:t>600</a:t>
            </a:r>
            <a:endParaRPr lang="en-US" b="1" dirty="0" smtClean="0"/>
          </a:p>
          <a:p>
            <a:pPr lvl="2"/>
            <a:r>
              <a:rPr lang="en-US" b="1" dirty="0" smtClean="0"/>
              <a:t>Trace C</a:t>
            </a:r>
            <a:r>
              <a:rPr lang="en-US" dirty="0" smtClean="0"/>
              <a:t>: </a:t>
            </a:r>
            <a:r>
              <a:rPr lang="en-US" dirty="0"/>
              <a:t>TPC-C (DBT2): 200 Warehouses </a:t>
            </a:r>
            <a:r>
              <a:rPr lang="en-US" dirty="0">
                <a:sym typeface="Wingdings"/>
              </a:rPr>
              <a:t> DBMS size: ca. 20GB</a:t>
            </a:r>
          </a:p>
          <a:p>
            <a:pPr lvl="2"/>
            <a:r>
              <a:rPr lang="en-US" b="1" dirty="0" smtClean="0"/>
              <a:t>Trace C</a:t>
            </a:r>
            <a:r>
              <a:rPr lang="en-US" b="1" baseline="-25000" dirty="0" smtClean="0"/>
              <a:t>d</a:t>
            </a:r>
            <a:r>
              <a:rPr lang="en-US" dirty="0" smtClean="0"/>
              <a:t>: Delivery </a:t>
            </a:r>
            <a:r>
              <a:rPr lang="en-US" dirty="0" err="1" smtClean="0"/>
              <a:t>Tx</a:t>
            </a:r>
            <a:r>
              <a:rPr lang="en-US" dirty="0" smtClean="0"/>
              <a:t>, TPC</a:t>
            </a:r>
            <a:r>
              <a:rPr lang="en-US" dirty="0"/>
              <a:t>-C </a:t>
            </a:r>
            <a:r>
              <a:rPr lang="en-US" dirty="0" smtClean="0"/>
              <a:t>200 </a:t>
            </a:r>
            <a:r>
              <a:rPr lang="en-US" dirty="0"/>
              <a:t>Warehouses </a:t>
            </a:r>
            <a:r>
              <a:rPr lang="en-US" dirty="0">
                <a:sym typeface="Wingdings"/>
              </a:rPr>
              <a:t> DBMS size: ca. </a:t>
            </a:r>
            <a:r>
              <a:rPr lang="en-US" dirty="0" smtClean="0">
                <a:sym typeface="Wingdings"/>
              </a:rPr>
              <a:t>20GB</a:t>
            </a:r>
          </a:p>
          <a:p>
            <a:pPr lvl="2"/>
            <a:r>
              <a:rPr lang="en-US" b="1" dirty="0" smtClean="0"/>
              <a:t>Trace SR</a:t>
            </a:r>
            <a:r>
              <a:rPr lang="en-US" dirty="0" smtClean="0"/>
              <a:t>: Trace B, sequential parasites length of cache size</a:t>
            </a:r>
          </a:p>
          <a:p>
            <a:pPr lvl="2"/>
            <a:endParaRPr lang="en-US" dirty="0"/>
          </a:p>
          <a:p>
            <a:pPr lvl="1"/>
            <a:r>
              <a:rPr lang="en-US" b="1" dirty="0" err="1"/>
              <a:t>PostgreSQL</a:t>
            </a:r>
            <a:r>
              <a:rPr lang="en-US" dirty="0"/>
              <a:t> Buffer Manager</a:t>
            </a:r>
          </a:p>
          <a:p>
            <a:pPr lvl="2"/>
            <a:r>
              <a:rPr lang="en-US" dirty="0"/>
              <a:t>Isolate the rest of DB functionality</a:t>
            </a:r>
          </a:p>
          <a:p>
            <a:pPr lvl="2"/>
            <a:r>
              <a:rPr lang="en-US" dirty="0" err="1"/>
              <a:t>bufmgr.c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Methods: fetching | mark </a:t>
            </a:r>
            <a:r>
              <a:rPr lang="en-US" dirty="0" smtClean="0"/>
              <a:t>dirty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9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Management on Modern Storage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184576"/>
          </a:xfrm>
        </p:spPr>
        <p:txBody>
          <a:bodyPr/>
          <a:lstStyle/>
          <a:p>
            <a:r>
              <a:rPr lang="en-US" dirty="0" smtClean="0"/>
              <a:t>Replacement strategies are optimized for traditional hardware</a:t>
            </a:r>
          </a:p>
          <a:p>
            <a:pPr lvl="1"/>
            <a:r>
              <a:rPr lang="en-US" dirty="0" smtClean="0"/>
              <a:t>Maximize </a:t>
            </a:r>
            <a:r>
              <a:rPr lang="en-US" dirty="0" err="1" smtClean="0"/>
              <a:t>Hitrate</a:t>
            </a:r>
            <a:r>
              <a:rPr lang="en-US" dirty="0" smtClean="0"/>
              <a:t> – primary criterion</a:t>
            </a:r>
          </a:p>
          <a:p>
            <a:pPr lvl="2"/>
            <a:r>
              <a:rPr lang="en-US" dirty="0" smtClean="0"/>
              <a:t>Temporal Locality | recency, frequency</a:t>
            </a:r>
          </a:p>
          <a:p>
            <a:pPr lvl="2"/>
            <a:r>
              <a:rPr lang="en-US" dirty="0" smtClean="0"/>
              <a:t>Reduce Access Gap</a:t>
            </a:r>
          </a:p>
          <a:p>
            <a:pPr lvl="2"/>
            <a:r>
              <a:rPr lang="en-US" dirty="0" smtClean="0"/>
              <a:t>Ignore Eviction costs</a:t>
            </a:r>
          </a:p>
          <a:p>
            <a:pPr lvl="2"/>
            <a:r>
              <a:rPr lang="en-US" dirty="0" smtClean="0"/>
              <a:t>Sufficient for traditional symmetric storage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New Storage Technologies</a:t>
            </a:r>
          </a:p>
          <a:p>
            <a:pPr lvl="1"/>
            <a:r>
              <a:rPr lang="en-US" dirty="0" smtClean="0"/>
              <a:t>Read/Write Asymmetry Issues</a:t>
            </a:r>
          </a:p>
          <a:p>
            <a:pPr lvl="1"/>
            <a:r>
              <a:rPr lang="en-US" dirty="0" smtClean="0"/>
              <a:t>Endurance Issues</a:t>
            </a:r>
          </a:p>
          <a:p>
            <a:pPr lvl="1"/>
            <a:r>
              <a:rPr lang="en-US" dirty="0" smtClean="0"/>
              <a:t>Performance</a:t>
            </a:r>
          </a:p>
          <a:p>
            <a:pPr lvl="2"/>
            <a:endParaRPr lang="en-US" dirty="0"/>
          </a:p>
          <a:p>
            <a:r>
              <a:rPr lang="en-US" dirty="0" smtClean="0"/>
              <a:t>Eviction costs – performance penalty</a:t>
            </a:r>
          </a:p>
          <a:p>
            <a:pPr lvl="1"/>
            <a:r>
              <a:rPr lang="en-US" dirty="0" smtClean="0"/>
              <a:t>Expensive random writes</a:t>
            </a:r>
          </a:p>
          <a:p>
            <a:pPr lvl="1"/>
            <a:r>
              <a:rPr lang="en-US" dirty="0" smtClean="0"/>
              <a:t>Tradeoff between </a:t>
            </a:r>
            <a:r>
              <a:rPr lang="en-US" dirty="0" err="1" smtClean="0"/>
              <a:t>hitrate</a:t>
            </a:r>
            <a:r>
              <a:rPr lang="en-US" dirty="0" smtClean="0"/>
              <a:t> and eviction costs </a:t>
            </a:r>
            <a:r>
              <a:rPr lang="en-US" dirty="0" smtClean="0">
                <a:sym typeface="Wingdings"/>
              </a:rPr>
              <a:t> lower overall performance</a:t>
            </a:r>
            <a:endParaRPr lang="en-US" dirty="0"/>
          </a:p>
          <a:p>
            <a:endParaRPr lang="en-US" dirty="0"/>
          </a:p>
        </p:txBody>
      </p:sp>
      <p:grpSp>
        <p:nvGrpSpPr>
          <p:cNvPr id="70" name="Gruppierung 69"/>
          <p:cNvGrpSpPr/>
          <p:nvPr/>
        </p:nvGrpSpPr>
        <p:grpSpPr>
          <a:xfrm>
            <a:off x="5580112" y="1541950"/>
            <a:ext cx="3369295" cy="3687250"/>
            <a:chOff x="5580112" y="1772816"/>
            <a:chExt cx="3369295" cy="3687250"/>
          </a:xfrm>
        </p:grpSpPr>
        <p:cxnSp>
          <p:nvCxnSpPr>
            <p:cNvPr id="37" name="Gerade Verbindung 36"/>
            <p:cNvCxnSpPr/>
            <p:nvPr/>
          </p:nvCxnSpPr>
          <p:spPr>
            <a:xfrm>
              <a:off x="5601405" y="1858941"/>
              <a:ext cx="2978973" cy="1275"/>
            </a:xfrm>
            <a:prstGeom prst="line">
              <a:avLst/>
            </a:prstGeom>
            <a:ln w="317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>
              <a:off x="5605917" y="2186458"/>
              <a:ext cx="2969948" cy="1275"/>
            </a:xfrm>
            <a:prstGeom prst="line">
              <a:avLst/>
            </a:prstGeom>
            <a:ln w="317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bgerundetes Rechteck 38"/>
            <p:cNvSpPr/>
            <p:nvPr/>
          </p:nvSpPr>
          <p:spPr>
            <a:xfrm>
              <a:off x="7423734" y="1856392"/>
              <a:ext cx="1032707" cy="328791"/>
            </a:xfrm>
            <a:prstGeom prst="roundRect">
              <a:avLst/>
            </a:prstGeom>
            <a:solidFill>
              <a:schemeClr val="bg1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/>
                  <a:cs typeface="Arial"/>
                </a:rPr>
                <a:t>CPU Cache 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  <a:latin typeface="Arial"/>
                  <a:cs typeface="Arial"/>
                </a:rPr>
                <a:t>(L1, L2, L3)</a:t>
              </a: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8597435" y="1772816"/>
              <a:ext cx="206762" cy="153888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2ns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8597435" y="2078617"/>
              <a:ext cx="278083" cy="153888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10ns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8597435" y="2260904"/>
              <a:ext cx="349405" cy="153888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100ns</a:t>
              </a:r>
              <a:endParaRPr lang="en-US" sz="1000" dirty="0">
                <a:latin typeface="Arial"/>
                <a:cs typeface="Arial"/>
              </a:endParaRPr>
            </a:p>
          </p:txBody>
        </p:sp>
        <p:cxnSp>
          <p:nvCxnSpPr>
            <p:cNvPr id="43" name="Gerade Verbindung 42"/>
            <p:cNvCxnSpPr/>
            <p:nvPr/>
          </p:nvCxnSpPr>
          <p:spPr>
            <a:xfrm>
              <a:off x="5605917" y="2321984"/>
              <a:ext cx="2974461" cy="1275"/>
            </a:xfrm>
            <a:prstGeom prst="line">
              <a:avLst/>
            </a:prstGeom>
            <a:ln w="317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bgerundetes Rechteck 43"/>
            <p:cNvSpPr/>
            <p:nvPr/>
          </p:nvSpPr>
          <p:spPr>
            <a:xfrm>
              <a:off x="7423735" y="2323258"/>
              <a:ext cx="1032706" cy="212341"/>
            </a:xfrm>
            <a:prstGeom prst="roundRect">
              <a:avLst/>
            </a:prstGeom>
            <a:solidFill>
              <a:schemeClr val="bg1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/>
                  <a:cs typeface="Arial"/>
                </a:rPr>
                <a:t>RAM</a:t>
              </a:r>
            </a:p>
          </p:txBody>
        </p:sp>
        <p:cxnSp>
          <p:nvCxnSpPr>
            <p:cNvPr id="45" name="Gerade Verbindung 44"/>
            <p:cNvCxnSpPr>
              <a:stCxn id="65" idx="0"/>
            </p:cNvCxnSpPr>
            <p:nvPr/>
          </p:nvCxnSpPr>
          <p:spPr>
            <a:xfrm>
              <a:off x="6117073" y="3053357"/>
              <a:ext cx="2463305" cy="1276"/>
            </a:xfrm>
            <a:prstGeom prst="line">
              <a:avLst/>
            </a:prstGeom>
            <a:ln w="317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45"/>
            <p:cNvSpPr txBox="1"/>
            <p:nvPr/>
          </p:nvSpPr>
          <p:spPr>
            <a:xfrm>
              <a:off x="8597435" y="2755700"/>
              <a:ext cx="280651" cy="400110"/>
            </a:xfrm>
            <a:prstGeom prst="rect">
              <a:avLst/>
            </a:prstGeom>
            <a:noFill/>
            <a:effectLst/>
          </p:spPr>
          <p:txBody>
            <a:bodyPr wrap="none" lIns="0" rIns="0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1μs </a:t>
              </a:r>
            </a:p>
            <a:p>
              <a:r>
                <a:rPr lang="en-US" sz="1000" dirty="0" smtClean="0">
                  <a:latin typeface="Arial"/>
                  <a:cs typeface="Arial"/>
                </a:rPr>
                <a:t>10μs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6721340" y="2323259"/>
              <a:ext cx="441334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read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6734243" y="2855734"/>
              <a:ext cx="455423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write</a:t>
              </a:r>
              <a:endParaRPr lang="en-US" sz="1000" dirty="0">
                <a:latin typeface="Arial"/>
                <a:cs typeface="Arial"/>
              </a:endParaRPr>
            </a:p>
          </p:txBody>
        </p:sp>
        <p:cxnSp>
          <p:nvCxnSpPr>
            <p:cNvPr id="49" name="Gerade Verbindung 48"/>
            <p:cNvCxnSpPr/>
            <p:nvPr/>
          </p:nvCxnSpPr>
          <p:spPr>
            <a:xfrm>
              <a:off x="5593015" y="3361710"/>
              <a:ext cx="2974461" cy="1275"/>
            </a:xfrm>
            <a:prstGeom prst="line">
              <a:avLst/>
            </a:prstGeom>
            <a:ln w="317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feld 49"/>
            <p:cNvSpPr txBox="1"/>
            <p:nvPr/>
          </p:nvSpPr>
          <p:spPr>
            <a:xfrm>
              <a:off x="6708437" y="3362983"/>
              <a:ext cx="441334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read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8597435" y="3259756"/>
              <a:ext cx="280651" cy="400110"/>
            </a:xfrm>
            <a:prstGeom prst="rect">
              <a:avLst/>
            </a:prstGeom>
            <a:noFill/>
            <a:effectLst/>
          </p:spPr>
          <p:txBody>
            <a:bodyPr wrap="none" lIns="0" rIns="0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25μs</a:t>
              </a:r>
            </a:p>
            <a:p>
              <a:r>
                <a:rPr lang="en-US" sz="1000" dirty="0" smtClean="0">
                  <a:latin typeface="Arial"/>
                  <a:cs typeface="Arial"/>
                </a:rPr>
                <a:t>80μs</a:t>
              </a:r>
              <a:endParaRPr lang="en-US" sz="1000" dirty="0">
                <a:latin typeface="Arial"/>
                <a:cs typeface="Arial"/>
              </a:endParaRPr>
            </a:p>
          </p:txBody>
        </p:sp>
        <p:cxnSp>
          <p:nvCxnSpPr>
            <p:cNvPr id="52" name="Gerade Verbindung 51"/>
            <p:cNvCxnSpPr/>
            <p:nvPr/>
          </p:nvCxnSpPr>
          <p:spPr>
            <a:xfrm>
              <a:off x="5580112" y="4768395"/>
              <a:ext cx="2987364" cy="1275"/>
            </a:xfrm>
            <a:prstGeom prst="line">
              <a:avLst/>
            </a:prstGeom>
            <a:ln w="317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52"/>
            <p:cNvSpPr txBox="1"/>
            <p:nvPr/>
          </p:nvSpPr>
          <p:spPr>
            <a:xfrm>
              <a:off x="8597435" y="4707315"/>
              <a:ext cx="242266" cy="153888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5ms</a:t>
              </a:r>
              <a:endParaRPr lang="en-US" sz="1000" dirty="0">
                <a:latin typeface="Arial"/>
                <a:cs typeface="Arial"/>
              </a:endParaRPr>
            </a:p>
          </p:txBody>
        </p:sp>
        <p:cxnSp>
          <p:nvCxnSpPr>
            <p:cNvPr id="54" name="Gerade Verbindung 53"/>
            <p:cNvCxnSpPr/>
            <p:nvPr/>
          </p:nvCxnSpPr>
          <p:spPr>
            <a:xfrm rot="5400000" flipH="1" flipV="1">
              <a:off x="5713936" y="3422148"/>
              <a:ext cx="3131529" cy="1291"/>
            </a:xfrm>
            <a:prstGeom prst="line">
              <a:avLst/>
            </a:prstGeom>
            <a:ln w="3175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/>
          </p:nvCxnSpPr>
          <p:spPr>
            <a:xfrm>
              <a:off x="5601405" y="4324856"/>
              <a:ext cx="2974461" cy="1275"/>
            </a:xfrm>
            <a:prstGeom prst="line">
              <a:avLst/>
            </a:prstGeom>
            <a:ln w="317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feld 55"/>
            <p:cNvSpPr txBox="1"/>
            <p:nvPr/>
          </p:nvSpPr>
          <p:spPr>
            <a:xfrm>
              <a:off x="6721340" y="4143924"/>
              <a:ext cx="455423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write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8597435" y="4158067"/>
              <a:ext cx="351972" cy="307777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500μs  </a:t>
              </a:r>
            </a:p>
            <a:p>
              <a:r>
                <a:rPr lang="en-US" sz="1000" dirty="0" smtClean="0">
                  <a:latin typeface="Arial"/>
                  <a:cs typeface="Arial"/>
                </a:rPr>
                <a:t>800μs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58" name="Abgerundetes Rechteck 57"/>
            <p:cNvSpPr/>
            <p:nvPr/>
          </p:nvSpPr>
          <p:spPr>
            <a:xfrm>
              <a:off x="5684942" y="3362984"/>
              <a:ext cx="1069531" cy="963147"/>
            </a:xfrm>
            <a:prstGeom prst="roundRect">
              <a:avLst>
                <a:gd name="adj" fmla="val 9342"/>
              </a:avLst>
            </a:prstGeom>
            <a:solidFill>
              <a:schemeClr val="bg1"/>
            </a:solidFill>
            <a:ln w="1905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/>
                  <a:cs typeface="Arial"/>
                </a:rPr>
                <a:t>Flash</a:t>
              </a:r>
            </a:p>
          </p:txBody>
        </p:sp>
        <p:sp>
          <p:nvSpPr>
            <p:cNvPr id="59" name="Abgerundetes Rechteck 58"/>
            <p:cNvSpPr/>
            <p:nvPr/>
          </p:nvSpPr>
          <p:spPr>
            <a:xfrm>
              <a:off x="7423735" y="4549056"/>
              <a:ext cx="1032705" cy="219339"/>
            </a:xfrm>
            <a:prstGeom prst="roundRect">
              <a:avLst/>
            </a:prstGeom>
            <a:solidFill>
              <a:schemeClr val="bg1"/>
            </a:solidFill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/>
                  <a:cs typeface="Arial"/>
                </a:rPr>
                <a:t>HDD</a:t>
              </a:r>
            </a:p>
          </p:txBody>
        </p:sp>
        <p:sp>
          <p:nvSpPr>
            <p:cNvPr id="60" name="Abgerundetes Rechteck 59"/>
            <p:cNvSpPr/>
            <p:nvPr/>
          </p:nvSpPr>
          <p:spPr>
            <a:xfrm>
              <a:off x="6101661" y="2323259"/>
              <a:ext cx="652812" cy="730100"/>
            </a:xfrm>
            <a:prstGeom prst="roundRect">
              <a:avLst>
                <a:gd name="adj" fmla="val 9342"/>
              </a:avLst>
            </a:prstGeom>
            <a:solidFill>
              <a:schemeClr val="bg1"/>
            </a:solidFill>
            <a:ln w="1905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/>
                  <a:cs typeface="Arial"/>
                </a:rPr>
                <a:t>NVRAM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/>
                  <a:cs typeface="Arial"/>
                </a:rPr>
                <a:t>- PCM</a:t>
              </a:r>
              <a:endParaRPr lang="en-US" sz="12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61" name="Gerade Verbindung 60"/>
            <p:cNvCxnSpPr>
              <a:stCxn id="44" idx="2"/>
              <a:endCxn id="59" idx="0"/>
            </p:cNvCxnSpPr>
            <p:nvPr/>
          </p:nvCxnSpPr>
          <p:spPr>
            <a:xfrm rot="5400000">
              <a:off x="6933360" y="3542319"/>
              <a:ext cx="2013458" cy="1291"/>
            </a:xfrm>
            <a:prstGeom prst="line">
              <a:avLst/>
            </a:prstGeom>
            <a:ln w="12700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/>
            <p:cNvSpPr txBox="1"/>
            <p:nvPr/>
          </p:nvSpPr>
          <p:spPr>
            <a:xfrm rot="16200000">
              <a:off x="7493458" y="3804996"/>
              <a:ext cx="734251" cy="153888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b="1" dirty="0" smtClean="0">
                  <a:latin typeface="Arial"/>
                  <a:cs typeface="Arial"/>
                </a:rPr>
                <a:t>Access Gap</a:t>
              </a:r>
              <a:endParaRPr lang="en-US" sz="1000" b="1" dirty="0">
                <a:latin typeface="Arial"/>
                <a:cs typeface="Arial"/>
              </a:endParaRPr>
            </a:p>
          </p:txBody>
        </p:sp>
        <p:cxnSp>
          <p:nvCxnSpPr>
            <p:cNvPr id="63" name="Gerade Verbindung 62"/>
            <p:cNvCxnSpPr>
              <a:stCxn id="60" idx="2"/>
            </p:cNvCxnSpPr>
            <p:nvPr/>
          </p:nvCxnSpPr>
          <p:spPr>
            <a:xfrm rot="16200000" flipH="1">
              <a:off x="6273576" y="3207848"/>
              <a:ext cx="309628" cy="647"/>
            </a:xfrm>
            <a:prstGeom prst="line">
              <a:avLst/>
            </a:prstGeom>
            <a:ln w="12700" cap="flat" cmpd="sng" algn="ctr">
              <a:solidFill>
                <a:srgbClr val="FF66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/>
          </p:nvCxnSpPr>
          <p:spPr>
            <a:xfrm rot="5400000">
              <a:off x="5336501" y="2842476"/>
              <a:ext cx="1038453" cy="1291"/>
            </a:xfrm>
            <a:prstGeom prst="line">
              <a:avLst/>
            </a:prstGeom>
            <a:ln w="12700" cap="flat" cmpd="sng" algn="ctr">
              <a:solidFill>
                <a:srgbClr val="FF66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/>
            <p:cNvSpPr txBox="1"/>
            <p:nvPr/>
          </p:nvSpPr>
          <p:spPr>
            <a:xfrm>
              <a:off x="5856374" y="3053357"/>
              <a:ext cx="521398" cy="307777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 smtClean="0">
                  <a:latin typeface="Arial"/>
                  <a:cs typeface="Arial"/>
                </a:rPr>
                <a:t>Access Gap</a:t>
              </a:r>
              <a:endParaRPr lang="en-US" sz="1000" b="1" dirty="0">
                <a:latin typeface="Arial"/>
                <a:cs typeface="Arial"/>
              </a:endParaRPr>
            </a:p>
          </p:txBody>
        </p:sp>
        <p:cxnSp>
          <p:nvCxnSpPr>
            <p:cNvPr id="66" name="Gerade Verbindung 65"/>
            <p:cNvCxnSpPr/>
            <p:nvPr/>
          </p:nvCxnSpPr>
          <p:spPr>
            <a:xfrm>
              <a:off x="5684942" y="4987921"/>
              <a:ext cx="2771500" cy="1275"/>
            </a:xfrm>
            <a:prstGeom prst="line">
              <a:avLst/>
            </a:prstGeom>
            <a:ln w="3175" cap="flat" cmpd="sng" algn="ctr">
              <a:solidFill>
                <a:srgbClr val="7F7F7F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/>
            <p:cNvSpPr txBox="1"/>
            <p:nvPr/>
          </p:nvSpPr>
          <p:spPr>
            <a:xfrm>
              <a:off x="7563852" y="4998401"/>
              <a:ext cx="971615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>
                  <a:latin typeface="Arial"/>
                  <a:cs typeface="Arial"/>
                </a:rPr>
                <a:t>Symmetric</a:t>
              </a:r>
              <a:endParaRPr lang="en-US" sz="1200" b="1" dirty="0">
                <a:latin typeface="Arial"/>
                <a:cs typeface="Arial"/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5684942" y="4998401"/>
              <a:ext cx="1301327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200" b="1" dirty="0" smtClean="0">
                  <a:latin typeface="Arial"/>
                  <a:cs typeface="Arial"/>
                </a:rPr>
                <a:t>Asymmetric, </a:t>
              </a:r>
            </a:p>
            <a:p>
              <a:r>
                <a:rPr lang="en-US" sz="1200" b="1" dirty="0" smtClean="0">
                  <a:latin typeface="Arial"/>
                  <a:cs typeface="Arial"/>
                </a:rPr>
                <a:t>Endurance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270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7" y="1052736"/>
            <a:ext cx="8035480" cy="522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Characterization</a:t>
            </a:r>
            <a:endParaRPr lang="en-US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77" y="984484"/>
            <a:ext cx="3636000" cy="271904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68" y="980728"/>
            <a:ext cx="3600168" cy="2696968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787119"/>
            <a:ext cx="3585245" cy="27000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77751"/>
            <a:ext cx="3593707" cy="2700000"/>
          </a:xfrm>
          <a:prstGeom prst="rect">
            <a:avLst/>
          </a:prstGeom>
        </p:spPr>
      </p:pic>
      <p:cxnSp>
        <p:nvCxnSpPr>
          <p:cNvPr id="23" name="Gerade Verbindung 22"/>
          <p:cNvCxnSpPr/>
          <p:nvPr/>
        </p:nvCxnSpPr>
        <p:spPr>
          <a:xfrm>
            <a:off x="2483768" y="1693277"/>
            <a:ext cx="0" cy="1739941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2476500" y="1705026"/>
            <a:ext cx="12065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2411038" y="5007977"/>
            <a:ext cx="16077" cy="1233553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2483768" y="5017394"/>
            <a:ext cx="1131499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2472446" y="8200730"/>
            <a:ext cx="1017020" cy="5843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2413000" y="5394863"/>
            <a:ext cx="12065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7075347" y="1413877"/>
            <a:ext cx="0" cy="1989986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7164288" y="1416994"/>
            <a:ext cx="1111879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>
            <a:off x="7034278" y="5414377"/>
            <a:ext cx="0" cy="791633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>
            <a:off x="7094185" y="5406053"/>
            <a:ext cx="1126948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>
            <a:off x="7092280" y="5742420"/>
            <a:ext cx="1128853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 bwMode="gray">
          <a:xfrm>
            <a:off x="6954402" y="5350266"/>
            <a:ext cx="144016" cy="144016"/>
          </a:xfrm>
          <a:prstGeom prst="ellipse">
            <a:avLst/>
          </a:prstGeom>
          <a:ln w="19050" cmpd="sng"/>
          <a:effectLst>
            <a:glow rad="254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 bwMode="gray">
          <a:xfrm>
            <a:off x="6952497" y="5686633"/>
            <a:ext cx="144016" cy="144016"/>
          </a:xfrm>
          <a:prstGeom prst="ellipse">
            <a:avLst/>
          </a:prstGeom>
          <a:ln w="19050" cmpd="sng"/>
          <a:effectLst>
            <a:glow rad="254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 bwMode="gray">
          <a:xfrm>
            <a:off x="2339752" y="4945386"/>
            <a:ext cx="144016" cy="144016"/>
          </a:xfrm>
          <a:prstGeom prst="ellipse">
            <a:avLst/>
          </a:prstGeom>
          <a:ln w="19050" cmpd="sng"/>
          <a:effectLst>
            <a:glow rad="254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 bwMode="gray">
          <a:xfrm>
            <a:off x="2347590" y="5322401"/>
            <a:ext cx="144016" cy="144016"/>
          </a:xfrm>
          <a:prstGeom prst="ellipse">
            <a:avLst/>
          </a:prstGeom>
          <a:ln w="19050" cmpd="sng"/>
          <a:effectLst>
            <a:glow rad="254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 bwMode="gray">
          <a:xfrm>
            <a:off x="2411760" y="1633018"/>
            <a:ext cx="144016" cy="144016"/>
          </a:xfrm>
          <a:prstGeom prst="ellipse">
            <a:avLst/>
          </a:prstGeom>
          <a:ln w="19050" cmpd="sng"/>
          <a:effectLst>
            <a:glow rad="254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 bwMode="gray">
          <a:xfrm>
            <a:off x="7007530" y="1344987"/>
            <a:ext cx="144016" cy="144016"/>
          </a:xfrm>
          <a:prstGeom prst="ellipse">
            <a:avLst/>
          </a:prstGeom>
          <a:ln w="19050" cmpd="sng"/>
          <a:effectLst>
            <a:glow rad="254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grpSp>
        <p:nvGrpSpPr>
          <p:cNvPr id="48" name="Gruppierung 47"/>
          <p:cNvGrpSpPr/>
          <p:nvPr/>
        </p:nvGrpSpPr>
        <p:grpSpPr>
          <a:xfrm>
            <a:off x="287524" y="5301217"/>
            <a:ext cx="8532948" cy="864087"/>
            <a:chOff x="287524" y="3284984"/>
            <a:chExt cx="8532948" cy="864087"/>
          </a:xfrm>
        </p:grpSpPr>
        <p:sp>
          <p:nvSpPr>
            <p:cNvPr id="54" name="Abgerundetes Rechteck 53"/>
            <p:cNvSpPr/>
            <p:nvPr/>
          </p:nvSpPr>
          <p:spPr>
            <a:xfrm>
              <a:off x="827584" y="3284984"/>
              <a:ext cx="7992888" cy="864087"/>
            </a:xfrm>
            <a:prstGeom prst="roundRect">
              <a:avLst/>
            </a:prstGeom>
            <a:solidFill>
              <a:srgbClr val="FF6600"/>
            </a:solidFill>
            <a:ln/>
            <a:effectLst>
              <a:outerShdw blurRad="40000" dist="70739" dir="306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36000" rIns="0" anchor="ctr"/>
            <a:lstStyle/>
            <a:p>
              <a:pPr marL="144000" eaLnBrk="0" hangingPunct="0">
                <a:spcBef>
                  <a:spcPct val="20000"/>
                </a:spcBef>
                <a:defRPr/>
              </a:pPr>
              <a:r>
                <a:rPr lang="en-US" sz="2400" dirty="0" smtClean="0">
                  <a:latin typeface="Arial"/>
                  <a:cs typeface="Arial"/>
                </a:rPr>
                <a:t>Buffer of 4K pages: cache 70% all </a:t>
              </a:r>
              <a:r>
                <a:rPr lang="en-US" sz="2400" dirty="0" err="1" smtClean="0">
                  <a:latin typeface="Arial"/>
                  <a:cs typeface="Arial"/>
                </a:rPr>
                <a:t>pgbench</a:t>
              </a:r>
              <a:r>
                <a:rPr lang="en-US" sz="2400" dirty="0" smtClean="0">
                  <a:latin typeface="Arial"/>
                  <a:cs typeface="Arial"/>
                </a:rPr>
                <a:t> accesses, </a:t>
              </a:r>
              <a:r>
                <a:rPr lang="en-US" sz="2400" dirty="0">
                  <a:latin typeface="Arial"/>
                  <a:cs typeface="Arial"/>
                </a:rPr>
                <a:t>50% all TPC-C </a:t>
              </a:r>
              <a:r>
                <a:rPr lang="en-US" sz="2400" dirty="0" smtClean="0">
                  <a:latin typeface="Arial"/>
                  <a:cs typeface="Arial"/>
                </a:rPr>
                <a:t>accesses (40% of all writes), 85% TPC-H </a:t>
              </a:r>
            </a:p>
          </p:txBody>
        </p:sp>
        <p:sp>
          <p:nvSpPr>
            <p:cNvPr id="55" name="Eingebuchteter Richtungspfeil 54"/>
            <p:cNvSpPr/>
            <p:nvPr/>
          </p:nvSpPr>
          <p:spPr bwMode="gray">
            <a:xfrm>
              <a:off x="287524" y="3356983"/>
              <a:ext cx="468052" cy="756079"/>
            </a:xfrm>
            <a:prstGeom prst="chevron">
              <a:avLst/>
            </a:prstGeom>
            <a:solidFill>
              <a:srgbClr val="CC66FF"/>
            </a:solidFill>
            <a:ln/>
            <a:effectLst>
              <a:outerShdw blurRad="40000" dist="70739" dir="306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Ins="0" anchor="ctr"/>
            <a:lstStyle/>
            <a:p>
              <a:pPr algn="ctr" eaLnBrk="0" hangingPunct="0">
                <a:spcBef>
                  <a:spcPct val="20000"/>
                </a:spcBef>
              </a:pPr>
              <a:endParaRPr lang="de-DE" sz="3200" dirty="0" err="1"/>
            </a:p>
          </p:txBody>
        </p:sp>
      </p:grpSp>
      <p:sp>
        <p:nvSpPr>
          <p:cNvPr id="3" name="Abgerundetes Rechteck 2"/>
          <p:cNvSpPr/>
          <p:nvPr/>
        </p:nvSpPr>
        <p:spPr bwMode="gray">
          <a:xfrm>
            <a:off x="2339752" y="2950472"/>
            <a:ext cx="1073511" cy="504056"/>
          </a:xfrm>
          <a:prstGeom prst="roundRect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1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hitrat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" r="2783"/>
          <a:stretch/>
        </p:blipFill>
        <p:spPr>
          <a:xfrm>
            <a:off x="1547664" y="980728"/>
            <a:ext cx="7524549" cy="536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dirty="0" err="1" smtClean="0"/>
              <a:t>Hitrate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79512" y="1052736"/>
            <a:ext cx="1368152" cy="5184576"/>
          </a:xfrm>
        </p:spPr>
        <p:txBody>
          <a:bodyPr/>
          <a:lstStyle/>
          <a:p>
            <a:r>
              <a:rPr lang="en-US" sz="2000" b="1" dirty="0" smtClean="0"/>
              <a:t>Trace B</a:t>
            </a:r>
          </a:p>
          <a:p>
            <a:pPr lvl="1"/>
            <a:r>
              <a:rPr lang="en-US" sz="1600" b="1" dirty="0" smtClean="0"/>
              <a:t>ARC</a:t>
            </a:r>
            <a:r>
              <a:rPr lang="en-US" sz="1600" dirty="0" smtClean="0"/>
              <a:t>:</a:t>
            </a:r>
          </a:p>
          <a:p>
            <a:pPr lvl="1"/>
            <a:r>
              <a:rPr lang="en-US" sz="1400" dirty="0" smtClean="0"/>
              <a:t>1024=89.9%</a:t>
            </a:r>
          </a:p>
          <a:p>
            <a:pPr lvl="1"/>
            <a:r>
              <a:rPr lang="en-US" sz="1400" dirty="0" smtClean="0"/>
              <a:t>2048=91.3%</a:t>
            </a:r>
          </a:p>
          <a:p>
            <a:pPr lvl="1"/>
            <a:r>
              <a:rPr lang="en-US" sz="1400" dirty="0" smtClean="0"/>
              <a:t>4096=92.3% </a:t>
            </a:r>
          </a:p>
          <a:p>
            <a:pPr lvl="1"/>
            <a:r>
              <a:rPr lang="en-US" sz="1600" b="1" dirty="0" smtClean="0"/>
              <a:t>FBARC</a:t>
            </a:r>
            <a:r>
              <a:rPr lang="en-US" sz="1600" dirty="0"/>
              <a:t>:</a:t>
            </a:r>
          </a:p>
          <a:p>
            <a:pPr lvl="1"/>
            <a:r>
              <a:rPr lang="en-US" sz="1400" dirty="0"/>
              <a:t>1024</a:t>
            </a:r>
            <a:r>
              <a:rPr lang="en-US" sz="1400" dirty="0" smtClean="0"/>
              <a:t>=88.4%</a:t>
            </a:r>
            <a:endParaRPr lang="en-US" sz="1400" dirty="0"/>
          </a:p>
          <a:p>
            <a:pPr lvl="1"/>
            <a:r>
              <a:rPr lang="en-US" sz="1400" dirty="0"/>
              <a:t>2048=</a:t>
            </a:r>
            <a:r>
              <a:rPr lang="en-US" sz="1400" dirty="0" smtClean="0"/>
              <a:t>90.4</a:t>
            </a:r>
            <a:r>
              <a:rPr lang="en-US" sz="1400" dirty="0"/>
              <a:t>%</a:t>
            </a:r>
          </a:p>
          <a:p>
            <a:pPr lvl="1"/>
            <a:r>
              <a:rPr lang="en-US" sz="1400" dirty="0"/>
              <a:t>4096=</a:t>
            </a:r>
            <a:r>
              <a:rPr lang="en-US" sz="1400" dirty="0" smtClean="0"/>
              <a:t>92.1% </a:t>
            </a:r>
          </a:p>
          <a:p>
            <a:pPr lvl="2"/>
            <a:endParaRPr lang="en-US" sz="1200" dirty="0"/>
          </a:p>
          <a:p>
            <a:r>
              <a:rPr lang="en-US" sz="2000" b="1" dirty="0"/>
              <a:t>Trace C</a:t>
            </a:r>
          </a:p>
          <a:p>
            <a:pPr lvl="1"/>
            <a:r>
              <a:rPr lang="en-US" sz="1600" b="1" dirty="0"/>
              <a:t>ARC</a:t>
            </a:r>
            <a:r>
              <a:rPr lang="en-US" sz="1600" dirty="0"/>
              <a:t>:</a:t>
            </a:r>
          </a:p>
          <a:p>
            <a:pPr lvl="1"/>
            <a:r>
              <a:rPr lang="en-US" sz="1400" dirty="0"/>
              <a:t>1024</a:t>
            </a:r>
            <a:r>
              <a:rPr lang="en-US" sz="1400" dirty="0" smtClean="0"/>
              <a:t>=78.6%</a:t>
            </a:r>
            <a:endParaRPr lang="en-US" sz="1400" dirty="0"/>
          </a:p>
          <a:p>
            <a:pPr lvl="1"/>
            <a:r>
              <a:rPr lang="en-US" sz="1400" dirty="0"/>
              <a:t>2048</a:t>
            </a:r>
            <a:r>
              <a:rPr lang="en-US" sz="1400" dirty="0" smtClean="0"/>
              <a:t>=81.1%</a:t>
            </a:r>
            <a:endParaRPr lang="en-US" sz="1400" dirty="0"/>
          </a:p>
          <a:p>
            <a:pPr lvl="1"/>
            <a:r>
              <a:rPr lang="en-US" sz="1400" dirty="0"/>
              <a:t>4096</a:t>
            </a:r>
            <a:r>
              <a:rPr lang="en-US" sz="1400" dirty="0" smtClean="0"/>
              <a:t>=83.2% </a:t>
            </a:r>
            <a:endParaRPr lang="en-US" sz="1400" dirty="0"/>
          </a:p>
          <a:p>
            <a:pPr lvl="1"/>
            <a:r>
              <a:rPr lang="en-US" sz="1600" b="1" dirty="0"/>
              <a:t>FBARC</a:t>
            </a:r>
            <a:r>
              <a:rPr lang="en-US" sz="1600" dirty="0"/>
              <a:t>:</a:t>
            </a:r>
          </a:p>
          <a:p>
            <a:pPr lvl="1"/>
            <a:r>
              <a:rPr lang="en-US" sz="1400" dirty="0"/>
              <a:t>1024</a:t>
            </a:r>
            <a:r>
              <a:rPr lang="en-US" sz="1400" dirty="0" smtClean="0"/>
              <a:t>=77.7%</a:t>
            </a:r>
            <a:endParaRPr lang="en-US" sz="1400" dirty="0"/>
          </a:p>
          <a:p>
            <a:pPr lvl="1"/>
            <a:r>
              <a:rPr lang="en-US" sz="1400" dirty="0"/>
              <a:t>2048</a:t>
            </a:r>
            <a:r>
              <a:rPr lang="en-US" sz="1400" dirty="0" smtClean="0"/>
              <a:t>=81.2%</a:t>
            </a:r>
            <a:endParaRPr lang="en-US" sz="1400" dirty="0"/>
          </a:p>
          <a:p>
            <a:pPr lvl="1"/>
            <a:r>
              <a:rPr lang="en-US" sz="1400" dirty="0"/>
              <a:t>4096</a:t>
            </a:r>
            <a:r>
              <a:rPr lang="en-US" sz="1400" dirty="0" smtClean="0"/>
              <a:t>=83.8% </a:t>
            </a:r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grpSp>
        <p:nvGrpSpPr>
          <p:cNvPr id="6" name="Gruppierung 5"/>
          <p:cNvGrpSpPr/>
          <p:nvPr/>
        </p:nvGrpSpPr>
        <p:grpSpPr>
          <a:xfrm>
            <a:off x="287524" y="5301217"/>
            <a:ext cx="8532948" cy="864087"/>
            <a:chOff x="287524" y="3284984"/>
            <a:chExt cx="8532948" cy="864087"/>
          </a:xfrm>
        </p:grpSpPr>
        <p:sp>
          <p:nvSpPr>
            <p:cNvPr id="7" name="Abgerundetes Rechteck 6"/>
            <p:cNvSpPr/>
            <p:nvPr/>
          </p:nvSpPr>
          <p:spPr>
            <a:xfrm>
              <a:off x="827584" y="3284984"/>
              <a:ext cx="7992888" cy="864087"/>
            </a:xfrm>
            <a:prstGeom prst="roundRect">
              <a:avLst/>
            </a:prstGeom>
            <a:solidFill>
              <a:srgbClr val="FF6600"/>
            </a:solidFill>
            <a:ln/>
            <a:effectLst>
              <a:outerShdw blurRad="40000" dist="70739" dir="306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36000" rIns="0" anchor="ctr"/>
            <a:lstStyle/>
            <a:p>
              <a:pPr marL="144000" eaLnBrk="0" hangingPunct="0">
                <a:spcBef>
                  <a:spcPct val="20000"/>
                </a:spcBef>
                <a:defRPr/>
              </a:pPr>
              <a:r>
                <a:rPr lang="en-US" sz="2400" dirty="0" smtClean="0">
                  <a:latin typeface="Arial"/>
                  <a:cs typeface="Arial"/>
                </a:rPr>
                <a:t>FBARC: Marginally lower </a:t>
              </a:r>
              <a:r>
                <a:rPr lang="en-US" sz="2400" dirty="0" err="1" smtClean="0">
                  <a:latin typeface="Arial"/>
                  <a:cs typeface="Arial"/>
                </a:rPr>
                <a:t>hitrate</a:t>
              </a:r>
              <a:r>
                <a:rPr lang="en-US" sz="2400" dirty="0" smtClean="0">
                  <a:latin typeface="Arial"/>
                  <a:cs typeface="Arial"/>
                </a:rPr>
                <a:t> than others. Outperforms ARC on Traces C, C</a:t>
              </a:r>
              <a:r>
                <a:rPr lang="en-US" sz="2400" baseline="-25000" dirty="0" smtClean="0">
                  <a:latin typeface="Arial"/>
                  <a:cs typeface="Arial"/>
                </a:rPr>
                <a:t>d</a:t>
              </a:r>
            </a:p>
          </p:txBody>
        </p:sp>
        <p:sp>
          <p:nvSpPr>
            <p:cNvPr id="8" name="Eingebuchteter Richtungspfeil 7"/>
            <p:cNvSpPr/>
            <p:nvPr/>
          </p:nvSpPr>
          <p:spPr bwMode="gray">
            <a:xfrm>
              <a:off x="287524" y="3356983"/>
              <a:ext cx="468052" cy="756079"/>
            </a:xfrm>
            <a:prstGeom prst="chevron">
              <a:avLst/>
            </a:prstGeom>
            <a:solidFill>
              <a:srgbClr val="CC66FF"/>
            </a:solidFill>
            <a:ln/>
            <a:effectLst>
              <a:outerShdw blurRad="40000" dist="70739" dir="306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Ins="0" anchor="ctr"/>
            <a:lstStyle/>
            <a:p>
              <a:pPr algn="ctr" eaLnBrk="0" hangingPunct="0">
                <a:spcBef>
                  <a:spcPct val="20000"/>
                </a:spcBef>
              </a:pPr>
              <a:endParaRPr lang="de-DE" sz="32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396857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iotime-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" t="1997" r="2813"/>
          <a:stretch/>
        </p:blipFill>
        <p:spPr>
          <a:xfrm>
            <a:off x="1547664" y="980728"/>
            <a:ext cx="7454797" cy="53633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I/O time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79512" y="1052736"/>
            <a:ext cx="1368152" cy="5184576"/>
          </a:xfrm>
        </p:spPr>
        <p:txBody>
          <a:bodyPr/>
          <a:lstStyle/>
          <a:p>
            <a:r>
              <a:rPr lang="en-US" sz="2000" b="1" dirty="0" smtClean="0"/>
              <a:t>Trace B</a:t>
            </a:r>
          </a:p>
          <a:p>
            <a:pPr lvl="1"/>
            <a:r>
              <a:rPr lang="en-US" sz="1600" b="1" dirty="0" smtClean="0"/>
              <a:t>ARC</a:t>
            </a:r>
            <a:r>
              <a:rPr lang="en-US" sz="1600" dirty="0" smtClean="0"/>
              <a:t>:</a:t>
            </a:r>
          </a:p>
          <a:p>
            <a:pPr lvl="1"/>
            <a:r>
              <a:rPr lang="en-US" sz="1400" dirty="0" smtClean="0"/>
              <a:t>1024=168</a:t>
            </a:r>
          </a:p>
          <a:p>
            <a:pPr lvl="1"/>
            <a:r>
              <a:rPr lang="en-US" sz="1400" dirty="0" smtClean="0"/>
              <a:t>2048=158</a:t>
            </a:r>
          </a:p>
          <a:p>
            <a:pPr lvl="1"/>
            <a:r>
              <a:rPr lang="en-US" sz="1400" dirty="0" smtClean="0"/>
              <a:t>4096=149 </a:t>
            </a:r>
          </a:p>
          <a:p>
            <a:pPr lvl="1"/>
            <a:r>
              <a:rPr lang="en-US" sz="1600" b="1" dirty="0" smtClean="0"/>
              <a:t>FBARC</a:t>
            </a:r>
            <a:r>
              <a:rPr lang="en-US" sz="1600" dirty="0"/>
              <a:t>:</a:t>
            </a:r>
          </a:p>
          <a:p>
            <a:pPr lvl="1"/>
            <a:r>
              <a:rPr lang="en-US" sz="1400" dirty="0"/>
              <a:t>1024</a:t>
            </a:r>
            <a:r>
              <a:rPr lang="en-US" sz="1400" dirty="0" smtClean="0"/>
              <a:t>=180</a:t>
            </a:r>
            <a:endParaRPr lang="en-US" sz="1400" dirty="0"/>
          </a:p>
          <a:p>
            <a:pPr lvl="1"/>
            <a:r>
              <a:rPr lang="en-US" sz="1400" dirty="0"/>
              <a:t>2048</a:t>
            </a:r>
            <a:r>
              <a:rPr lang="en-US" sz="1400" dirty="0" smtClean="0"/>
              <a:t>=164</a:t>
            </a:r>
            <a:endParaRPr lang="en-US" sz="1400" dirty="0"/>
          </a:p>
          <a:p>
            <a:pPr lvl="1"/>
            <a:r>
              <a:rPr lang="en-US" sz="1400" dirty="0"/>
              <a:t>4096</a:t>
            </a:r>
            <a:r>
              <a:rPr lang="en-US" sz="1400" dirty="0" smtClean="0"/>
              <a:t>=149 </a:t>
            </a:r>
          </a:p>
          <a:p>
            <a:pPr lvl="2"/>
            <a:endParaRPr lang="en-US" sz="1200" dirty="0"/>
          </a:p>
          <a:p>
            <a:r>
              <a:rPr lang="en-US" sz="2000" b="1" dirty="0"/>
              <a:t>Trace </a:t>
            </a:r>
            <a:r>
              <a:rPr lang="en-US" sz="2000" b="1" dirty="0" smtClean="0"/>
              <a:t>C</a:t>
            </a:r>
            <a:r>
              <a:rPr lang="en-US" sz="2000" b="1" baseline="-25000" dirty="0" smtClean="0"/>
              <a:t>d</a:t>
            </a:r>
            <a:endParaRPr lang="en-US" sz="2000" b="1" baseline="-25000" dirty="0"/>
          </a:p>
          <a:p>
            <a:pPr lvl="1"/>
            <a:r>
              <a:rPr lang="en-US" sz="1600" b="1" dirty="0"/>
              <a:t>ARC</a:t>
            </a:r>
            <a:r>
              <a:rPr lang="en-US" sz="1600" dirty="0"/>
              <a:t>:</a:t>
            </a:r>
          </a:p>
          <a:p>
            <a:pPr lvl="1"/>
            <a:r>
              <a:rPr lang="en-US" sz="1400" dirty="0"/>
              <a:t>1024</a:t>
            </a:r>
            <a:r>
              <a:rPr lang="en-US" sz="1400" dirty="0" smtClean="0"/>
              <a:t>=537</a:t>
            </a:r>
            <a:endParaRPr lang="en-US" sz="1400" dirty="0"/>
          </a:p>
          <a:p>
            <a:pPr lvl="1"/>
            <a:r>
              <a:rPr lang="en-US" sz="1400" dirty="0"/>
              <a:t>2048</a:t>
            </a:r>
            <a:r>
              <a:rPr lang="en-US" sz="1400" dirty="0" smtClean="0"/>
              <a:t>=486</a:t>
            </a:r>
            <a:endParaRPr lang="en-US" sz="1400" dirty="0"/>
          </a:p>
          <a:p>
            <a:pPr lvl="1"/>
            <a:r>
              <a:rPr lang="en-US" sz="1400" dirty="0"/>
              <a:t>4096</a:t>
            </a:r>
            <a:r>
              <a:rPr lang="en-US" sz="1400" dirty="0" smtClean="0"/>
              <a:t>=487 </a:t>
            </a:r>
            <a:endParaRPr lang="en-US" sz="1400" dirty="0"/>
          </a:p>
          <a:p>
            <a:pPr lvl="1"/>
            <a:r>
              <a:rPr lang="en-US" sz="1600" b="1" dirty="0"/>
              <a:t>FBARC</a:t>
            </a:r>
            <a:r>
              <a:rPr lang="en-US" sz="1600" dirty="0"/>
              <a:t>:</a:t>
            </a:r>
          </a:p>
          <a:p>
            <a:pPr lvl="1"/>
            <a:r>
              <a:rPr lang="en-US" sz="1400" dirty="0"/>
              <a:t>1024</a:t>
            </a:r>
            <a:r>
              <a:rPr lang="en-US" sz="1400" dirty="0" smtClean="0"/>
              <a:t>=581</a:t>
            </a:r>
            <a:endParaRPr lang="en-US" sz="1400" dirty="0"/>
          </a:p>
          <a:p>
            <a:pPr lvl="1"/>
            <a:r>
              <a:rPr lang="en-US" sz="1400" dirty="0"/>
              <a:t>2048</a:t>
            </a:r>
            <a:r>
              <a:rPr lang="en-US" sz="1400" dirty="0" smtClean="0"/>
              <a:t>=478</a:t>
            </a:r>
            <a:endParaRPr lang="en-US" sz="1400" dirty="0"/>
          </a:p>
          <a:p>
            <a:pPr lvl="1"/>
            <a:r>
              <a:rPr lang="en-US" sz="1400" dirty="0"/>
              <a:t>4096</a:t>
            </a:r>
            <a:r>
              <a:rPr lang="en-US" sz="1400" dirty="0" smtClean="0"/>
              <a:t>=442 </a:t>
            </a:r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grpSp>
        <p:nvGrpSpPr>
          <p:cNvPr id="6" name="Gruppierung 5"/>
          <p:cNvGrpSpPr/>
          <p:nvPr/>
        </p:nvGrpSpPr>
        <p:grpSpPr>
          <a:xfrm>
            <a:off x="287524" y="5301217"/>
            <a:ext cx="8640948" cy="864087"/>
            <a:chOff x="287524" y="3284984"/>
            <a:chExt cx="8640948" cy="864087"/>
          </a:xfrm>
        </p:grpSpPr>
        <p:sp>
          <p:nvSpPr>
            <p:cNvPr id="7" name="Abgerundetes Rechteck 6"/>
            <p:cNvSpPr/>
            <p:nvPr/>
          </p:nvSpPr>
          <p:spPr>
            <a:xfrm>
              <a:off x="827585" y="3284984"/>
              <a:ext cx="8100887" cy="864087"/>
            </a:xfrm>
            <a:prstGeom prst="roundRect">
              <a:avLst/>
            </a:prstGeom>
            <a:solidFill>
              <a:srgbClr val="FF6600"/>
            </a:solidFill>
            <a:ln/>
            <a:effectLst>
              <a:outerShdw blurRad="40000" dist="70739" dir="306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36000" rIns="0" anchor="ctr"/>
            <a:lstStyle/>
            <a:p>
              <a:pPr marL="144000" eaLnBrk="0" hangingPunct="0">
                <a:spcBef>
                  <a:spcPct val="20000"/>
                </a:spcBef>
                <a:defRPr/>
              </a:pPr>
              <a:r>
                <a:rPr lang="en-US" sz="2400" dirty="0" smtClean="0">
                  <a:latin typeface="Arial"/>
                  <a:cs typeface="Arial"/>
                </a:rPr>
                <a:t>FBARC: I/O time improves with larger buffer sizes. </a:t>
              </a:r>
              <a:r>
                <a:rPr lang="en-US" sz="2400" b="1" dirty="0" smtClean="0">
                  <a:latin typeface="Arial"/>
                  <a:cs typeface="Arial"/>
                </a:rPr>
                <a:t>Outperforms others on Traces C, C</a:t>
              </a:r>
              <a:r>
                <a:rPr lang="en-US" sz="2400" b="1" baseline="-25000" dirty="0" smtClean="0">
                  <a:latin typeface="Arial"/>
                  <a:cs typeface="Arial"/>
                </a:rPr>
                <a:t>d</a:t>
              </a:r>
              <a:r>
                <a:rPr lang="en-US" sz="2400" b="1" dirty="0" smtClean="0">
                  <a:latin typeface="Arial"/>
                  <a:cs typeface="Arial"/>
                </a:rPr>
                <a:t>! Better Write rate.</a:t>
              </a:r>
              <a:endParaRPr lang="en-US" sz="2400" b="1" baseline="-25000" dirty="0" smtClean="0">
                <a:latin typeface="Arial"/>
                <a:cs typeface="Arial"/>
              </a:endParaRPr>
            </a:p>
          </p:txBody>
        </p:sp>
        <p:sp>
          <p:nvSpPr>
            <p:cNvPr id="8" name="Eingebuchteter Richtungspfeil 7"/>
            <p:cNvSpPr/>
            <p:nvPr/>
          </p:nvSpPr>
          <p:spPr bwMode="gray">
            <a:xfrm>
              <a:off x="287524" y="3356983"/>
              <a:ext cx="468052" cy="756079"/>
            </a:xfrm>
            <a:prstGeom prst="chevron">
              <a:avLst/>
            </a:prstGeom>
            <a:solidFill>
              <a:srgbClr val="CC66FF"/>
            </a:solidFill>
            <a:ln/>
            <a:effectLst>
              <a:outerShdw blurRad="40000" dist="70739" dir="306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Ins="0" anchor="ctr"/>
            <a:lstStyle/>
            <a:p>
              <a:pPr algn="ctr" eaLnBrk="0" hangingPunct="0">
                <a:spcBef>
                  <a:spcPct val="20000"/>
                </a:spcBef>
              </a:pPr>
              <a:endParaRPr lang="de-DE" sz="32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43338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 smtClean="0"/>
              <a:t>CPU time</a:t>
            </a:r>
            <a:endParaRPr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t="1916" r="2835" b="874"/>
          <a:stretch/>
        </p:blipFill>
        <p:spPr>
          <a:xfrm>
            <a:off x="1547664" y="980728"/>
            <a:ext cx="7502997" cy="5364000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79512" y="1052736"/>
            <a:ext cx="1368152" cy="5184576"/>
          </a:xfrm>
        </p:spPr>
        <p:txBody>
          <a:bodyPr/>
          <a:lstStyle/>
          <a:p>
            <a:r>
              <a:rPr lang="en-US" sz="2000" b="1" dirty="0" smtClean="0"/>
              <a:t>Trace H</a:t>
            </a:r>
          </a:p>
          <a:p>
            <a:pPr lvl="1"/>
            <a:r>
              <a:rPr lang="en-US" sz="1600" b="1" dirty="0" smtClean="0"/>
              <a:t>ARC</a:t>
            </a:r>
            <a:r>
              <a:rPr lang="en-US" sz="1600" dirty="0" smtClean="0"/>
              <a:t>:</a:t>
            </a:r>
          </a:p>
          <a:p>
            <a:pPr lvl="1"/>
            <a:r>
              <a:rPr lang="en-US" sz="1400" dirty="0" smtClean="0"/>
              <a:t>1024=167</a:t>
            </a:r>
          </a:p>
          <a:p>
            <a:pPr lvl="1"/>
            <a:r>
              <a:rPr lang="en-US" sz="1400" dirty="0" smtClean="0"/>
              <a:t>2048=183</a:t>
            </a:r>
          </a:p>
          <a:p>
            <a:pPr lvl="1"/>
            <a:r>
              <a:rPr lang="en-US" sz="1400" dirty="0" smtClean="0"/>
              <a:t>4096=202 </a:t>
            </a:r>
          </a:p>
          <a:p>
            <a:pPr lvl="1"/>
            <a:r>
              <a:rPr lang="en-US" sz="1600" b="1" dirty="0" smtClean="0"/>
              <a:t>FBARC</a:t>
            </a:r>
            <a:r>
              <a:rPr lang="en-US" sz="1600" dirty="0"/>
              <a:t>:</a:t>
            </a:r>
          </a:p>
          <a:p>
            <a:pPr lvl="1"/>
            <a:r>
              <a:rPr lang="en-US" sz="1400" dirty="0"/>
              <a:t>1024</a:t>
            </a:r>
            <a:r>
              <a:rPr lang="en-US" sz="1400" dirty="0" smtClean="0"/>
              <a:t>=188</a:t>
            </a:r>
            <a:endParaRPr lang="en-US" sz="1400" dirty="0"/>
          </a:p>
          <a:p>
            <a:pPr lvl="1"/>
            <a:r>
              <a:rPr lang="en-US" sz="1400" dirty="0"/>
              <a:t>2048</a:t>
            </a:r>
            <a:r>
              <a:rPr lang="en-US" sz="1400" dirty="0" smtClean="0"/>
              <a:t>=195</a:t>
            </a:r>
            <a:endParaRPr lang="en-US" sz="1400" dirty="0"/>
          </a:p>
          <a:p>
            <a:pPr lvl="1"/>
            <a:r>
              <a:rPr lang="en-US" sz="1400" dirty="0"/>
              <a:t>4096</a:t>
            </a:r>
            <a:r>
              <a:rPr lang="en-US" sz="1400" dirty="0" smtClean="0"/>
              <a:t>=213 </a:t>
            </a:r>
          </a:p>
          <a:p>
            <a:pPr lvl="2"/>
            <a:endParaRPr lang="en-US" sz="1200" dirty="0"/>
          </a:p>
          <a:p>
            <a:r>
              <a:rPr lang="en-US" sz="2000" b="1" dirty="0"/>
              <a:t>Trace </a:t>
            </a:r>
            <a:r>
              <a:rPr lang="en-US" sz="2000" b="1" dirty="0" smtClean="0"/>
              <a:t>C</a:t>
            </a:r>
            <a:r>
              <a:rPr lang="en-US" sz="2000" b="1" baseline="-25000" dirty="0" smtClean="0"/>
              <a:t>d</a:t>
            </a:r>
            <a:endParaRPr lang="en-US" sz="2000" b="1" baseline="-25000" dirty="0"/>
          </a:p>
          <a:p>
            <a:pPr lvl="1"/>
            <a:r>
              <a:rPr lang="en-US" sz="1600" b="1" dirty="0"/>
              <a:t>ARC</a:t>
            </a:r>
            <a:r>
              <a:rPr lang="en-US" sz="1600" dirty="0"/>
              <a:t>:</a:t>
            </a:r>
          </a:p>
          <a:p>
            <a:pPr lvl="1"/>
            <a:r>
              <a:rPr lang="en-US" sz="1400" dirty="0"/>
              <a:t>1024</a:t>
            </a:r>
            <a:r>
              <a:rPr lang="en-US" sz="1400" dirty="0" smtClean="0"/>
              <a:t>=138</a:t>
            </a:r>
            <a:endParaRPr lang="en-US" sz="1400" dirty="0"/>
          </a:p>
          <a:p>
            <a:pPr lvl="1"/>
            <a:r>
              <a:rPr lang="en-US" sz="1400" dirty="0"/>
              <a:t>2048</a:t>
            </a:r>
            <a:r>
              <a:rPr lang="en-US" sz="1400" dirty="0" smtClean="0"/>
              <a:t>=145</a:t>
            </a:r>
            <a:endParaRPr lang="en-US" sz="1400" dirty="0"/>
          </a:p>
          <a:p>
            <a:pPr lvl="1"/>
            <a:r>
              <a:rPr lang="en-US" sz="1400" dirty="0" smtClean="0"/>
              <a:t>4096=156 </a:t>
            </a:r>
            <a:endParaRPr lang="en-US" sz="1400" dirty="0"/>
          </a:p>
          <a:p>
            <a:pPr lvl="1"/>
            <a:r>
              <a:rPr lang="en-US" sz="1600" b="1" dirty="0"/>
              <a:t>FBARC</a:t>
            </a:r>
            <a:r>
              <a:rPr lang="en-US" sz="1600" dirty="0"/>
              <a:t>:</a:t>
            </a:r>
          </a:p>
          <a:p>
            <a:pPr lvl="1"/>
            <a:r>
              <a:rPr lang="en-US" sz="1400" dirty="0"/>
              <a:t>1024</a:t>
            </a:r>
            <a:r>
              <a:rPr lang="en-US" sz="1400" dirty="0" smtClean="0"/>
              <a:t>=293</a:t>
            </a:r>
            <a:endParaRPr lang="en-US" sz="1400" dirty="0"/>
          </a:p>
          <a:p>
            <a:pPr lvl="1"/>
            <a:r>
              <a:rPr lang="en-US" sz="1400" dirty="0"/>
              <a:t>2048</a:t>
            </a:r>
            <a:r>
              <a:rPr lang="en-US" sz="1400" dirty="0" smtClean="0"/>
              <a:t>=334</a:t>
            </a:r>
            <a:endParaRPr lang="en-US" sz="1400" dirty="0"/>
          </a:p>
          <a:p>
            <a:pPr lvl="1"/>
            <a:r>
              <a:rPr lang="en-US" sz="1400" dirty="0"/>
              <a:t>4096</a:t>
            </a:r>
            <a:r>
              <a:rPr lang="en-US" sz="1400" dirty="0" smtClean="0"/>
              <a:t>=317 </a:t>
            </a:r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grpSp>
        <p:nvGrpSpPr>
          <p:cNvPr id="6" name="Gruppierung 5"/>
          <p:cNvGrpSpPr/>
          <p:nvPr/>
        </p:nvGrpSpPr>
        <p:grpSpPr>
          <a:xfrm>
            <a:off x="287524" y="5301217"/>
            <a:ext cx="8532948" cy="864087"/>
            <a:chOff x="287524" y="3284984"/>
            <a:chExt cx="8532948" cy="864087"/>
          </a:xfrm>
        </p:grpSpPr>
        <p:sp>
          <p:nvSpPr>
            <p:cNvPr id="7" name="Abgerundetes Rechteck 6"/>
            <p:cNvSpPr/>
            <p:nvPr/>
          </p:nvSpPr>
          <p:spPr>
            <a:xfrm>
              <a:off x="827584" y="3284984"/>
              <a:ext cx="7992888" cy="864087"/>
            </a:xfrm>
            <a:prstGeom prst="roundRect">
              <a:avLst/>
            </a:prstGeom>
            <a:solidFill>
              <a:srgbClr val="FF6600"/>
            </a:solidFill>
            <a:ln/>
            <a:effectLst>
              <a:outerShdw blurRad="40000" dist="70739" dir="306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36000" rIns="0" anchor="ctr"/>
            <a:lstStyle/>
            <a:p>
              <a:pPr marL="144000" eaLnBrk="0" hangingPunct="0">
                <a:spcBef>
                  <a:spcPct val="20000"/>
                </a:spcBef>
                <a:defRPr/>
              </a:pPr>
              <a:r>
                <a:rPr lang="en-US" sz="2400" dirty="0" smtClean="0">
                  <a:latin typeface="Arial"/>
                  <a:cs typeface="Arial"/>
                </a:rPr>
                <a:t>FBARC: Stable computational intensiveness. </a:t>
              </a:r>
              <a:br>
                <a:rPr lang="en-US" sz="2400" dirty="0" smtClean="0">
                  <a:latin typeface="Arial"/>
                  <a:cs typeface="Arial"/>
                </a:rPr>
              </a:br>
              <a:r>
                <a:rPr lang="en-US" sz="2400" dirty="0" smtClean="0">
                  <a:latin typeface="Arial"/>
                  <a:cs typeface="Arial"/>
                </a:rPr>
                <a:t>Complexity grows slower with the cache size.</a:t>
              </a:r>
              <a:endParaRPr lang="en-US" sz="2400" baseline="-25000" dirty="0" smtClean="0">
                <a:latin typeface="Arial"/>
                <a:cs typeface="Arial"/>
              </a:endParaRPr>
            </a:p>
          </p:txBody>
        </p:sp>
        <p:sp>
          <p:nvSpPr>
            <p:cNvPr id="8" name="Eingebuchteter Richtungspfeil 7"/>
            <p:cNvSpPr/>
            <p:nvPr/>
          </p:nvSpPr>
          <p:spPr bwMode="gray">
            <a:xfrm>
              <a:off x="287524" y="3356983"/>
              <a:ext cx="468052" cy="756079"/>
            </a:xfrm>
            <a:prstGeom prst="chevron">
              <a:avLst/>
            </a:prstGeom>
            <a:solidFill>
              <a:srgbClr val="CC66FF"/>
            </a:solidFill>
            <a:ln/>
            <a:effectLst>
              <a:outerShdw blurRad="40000" dist="70739" dir="306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Ins="0" anchor="ctr"/>
            <a:lstStyle/>
            <a:p>
              <a:pPr algn="ctr" eaLnBrk="0" hangingPunct="0">
                <a:spcBef>
                  <a:spcPct val="20000"/>
                </a:spcBef>
              </a:pPr>
              <a:endParaRPr lang="de-DE" sz="32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52333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 smtClean="0"/>
              <a:t>Overall time</a:t>
            </a:r>
            <a:endParaRPr lang="en-US" dirty="0"/>
          </a:p>
        </p:txBody>
      </p:sp>
      <p:pic>
        <p:nvPicPr>
          <p:cNvPr id="4" name="Bild 3" descr="combine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" t="2084" r="2642"/>
          <a:stretch/>
        </p:blipFill>
        <p:spPr>
          <a:xfrm>
            <a:off x="1547664" y="980728"/>
            <a:ext cx="7474184" cy="5364000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79512" y="1052736"/>
            <a:ext cx="1368152" cy="5184576"/>
          </a:xfrm>
        </p:spPr>
        <p:txBody>
          <a:bodyPr/>
          <a:lstStyle/>
          <a:p>
            <a:r>
              <a:rPr lang="en-US" sz="2000" b="1" dirty="0" smtClean="0"/>
              <a:t>Trace H</a:t>
            </a:r>
          </a:p>
          <a:p>
            <a:pPr lvl="1"/>
            <a:r>
              <a:rPr lang="en-US" sz="1600" b="1" dirty="0" smtClean="0"/>
              <a:t>ARC</a:t>
            </a:r>
            <a:r>
              <a:rPr lang="en-US" sz="1600" dirty="0" smtClean="0"/>
              <a:t>:</a:t>
            </a:r>
          </a:p>
          <a:p>
            <a:pPr lvl="1"/>
            <a:r>
              <a:rPr lang="en-US" sz="1400" dirty="0" smtClean="0"/>
              <a:t>1024=275</a:t>
            </a:r>
          </a:p>
          <a:p>
            <a:pPr lvl="1"/>
            <a:r>
              <a:rPr lang="en-US" sz="1400" dirty="0" smtClean="0"/>
              <a:t>2048=273</a:t>
            </a:r>
          </a:p>
          <a:p>
            <a:pPr lvl="1"/>
            <a:r>
              <a:rPr lang="en-US" sz="1400" dirty="0" smtClean="0"/>
              <a:t>4096=285 </a:t>
            </a:r>
          </a:p>
          <a:p>
            <a:pPr lvl="1"/>
            <a:r>
              <a:rPr lang="en-US" sz="1600" b="1" dirty="0" smtClean="0"/>
              <a:t>FBARC</a:t>
            </a:r>
            <a:r>
              <a:rPr lang="en-US" sz="1600" dirty="0"/>
              <a:t>:</a:t>
            </a:r>
          </a:p>
          <a:p>
            <a:pPr lvl="1"/>
            <a:r>
              <a:rPr lang="en-US" sz="1400" dirty="0"/>
              <a:t>1024</a:t>
            </a:r>
            <a:r>
              <a:rPr lang="en-US" sz="1400" dirty="0" smtClean="0"/>
              <a:t>=278</a:t>
            </a:r>
            <a:endParaRPr lang="en-US" sz="1400" dirty="0"/>
          </a:p>
          <a:p>
            <a:pPr lvl="1"/>
            <a:r>
              <a:rPr lang="en-US" sz="1400" dirty="0"/>
              <a:t>2048</a:t>
            </a:r>
            <a:r>
              <a:rPr lang="en-US" sz="1400" dirty="0" smtClean="0"/>
              <a:t>=279</a:t>
            </a:r>
            <a:endParaRPr lang="en-US" sz="1400" dirty="0"/>
          </a:p>
          <a:p>
            <a:pPr lvl="1"/>
            <a:r>
              <a:rPr lang="en-US" sz="1400" dirty="0"/>
              <a:t>4096</a:t>
            </a:r>
            <a:r>
              <a:rPr lang="en-US" sz="1400" dirty="0" smtClean="0"/>
              <a:t>=292 </a:t>
            </a:r>
          </a:p>
          <a:p>
            <a:pPr lvl="2"/>
            <a:endParaRPr lang="en-US" sz="1200" dirty="0"/>
          </a:p>
          <a:p>
            <a:r>
              <a:rPr lang="en-US" sz="2000" b="1" dirty="0"/>
              <a:t>Trace </a:t>
            </a:r>
            <a:r>
              <a:rPr lang="en-US" sz="2000" b="1" dirty="0" smtClean="0"/>
              <a:t>C</a:t>
            </a:r>
            <a:r>
              <a:rPr lang="en-US" sz="2000" b="1" baseline="-25000" dirty="0" smtClean="0"/>
              <a:t>d</a:t>
            </a:r>
            <a:endParaRPr lang="en-US" sz="2000" b="1" baseline="-25000" dirty="0"/>
          </a:p>
          <a:p>
            <a:pPr lvl="1"/>
            <a:r>
              <a:rPr lang="en-US" sz="1600" b="1" dirty="0"/>
              <a:t>ARC</a:t>
            </a:r>
            <a:r>
              <a:rPr lang="en-US" sz="1600" dirty="0"/>
              <a:t>:</a:t>
            </a:r>
          </a:p>
          <a:p>
            <a:pPr lvl="1"/>
            <a:r>
              <a:rPr lang="en-US" sz="1400" dirty="0"/>
              <a:t>1024</a:t>
            </a:r>
            <a:r>
              <a:rPr lang="en-US" sz="1400" dirty="0" smtClean="0"/>
              <a:t>=571</a:t>
            </a:r>
            <a:endParaRPr lang="en-US" sz="1400" dirty="0"/>
          </a:p>
          <a:p>
            <a:pPr lvl="1"/>
            <a:r>
              <a:rPr lang="en-US" sz="1400" dirty="0"/>
              <a:t>2048</a:t>
            </a:r>
            <a:r>
              <a:rPr lang="en-US" sz="1400" dirty="0" smtClean="0"/>
              <a:t>=518</a:t>
            </a:r>
            <a:endParaRPr lang="en-US" sz="1400" dirty="0"/>
          </a:p>
          <a:p>
            <a:pPr lvl="1"/>
            <a:r>
              <a:rPr lang="en-US" sz="1400" dirty="0" smtClean="0"/>
              <a:t>4096=513 </a:t>
            </a:r>
            <a:endParaRPr lang="en-US" sz="1400" dirty="0"/>
          </a:p>
          <a:p>
            <a:pPr lvl="1"/>
            <a:r>
              <a:rPr lang="en-US" sz="1600" b="1" dirty="0"/>
              <a:t>FBARC</a:t>
            </a:r>
            <a:r>
              <a:rPr lang="en-US" sz="1600" dirty="0"/>
              <a:t>:</a:t>
            </a:r>
          </a:p>
          <a:p>
            <a:pPr lvl="1"/>
            <a:r>
              <a:rPr lang="en-US" sz="1400" dirty="0"/>
              <a:t>1024</a:t>
            </a:r>
            <a:r>
              <a:rPr lang="en-US" sz="1400" dirty="0" smtClean="0"/>
              <a:t>=607</a:t>
            </a:r>
            <a:endParaRPr lang="en-US" sz="1400" dirty="0"/>
          </a:p>
          <a:p>
            <a:pPr lvl="1"/>
            <a:r>
              <a:rPr lang="en-US" sz="1400" dirty="0"/>
              <a:t>2048</a:t>
            </a:r>
            <a:r>
              <a:rPr lang="en-US" sz="1400" dirty="0" smtClean="0"/>
              <a:t>=495</a:t>
            </a:r>
            <a:endParaRPr lang="en-US" sz="1400" dirty="0"/>
          </a:p>
          <a:p>
            <a:pPr lvl="1"/>
            <a:r>
              <a:rPr lang="en-US" sz="1400" dirty="0"/>
              <a:t>4096</a:t>
            </a:r>
            <a:r>
              <a:rPr lang="en-US" sz="1400" dirty="0" smtClean="0"/>
              <a:t>=456 </a:t>
            </a:r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grpSp>
        <p:nvGrpSpPr>
          <p:cNvPr id="6" name="Gruppierung 5"/>
          <p:cNvGrpSpPr/>
          <p:nvPr/>
        </p:nvGrpSpPr>
        <p:grpSpPr>
          <a:xfrm>
            <a:off x="287524" y="5301217"/>
            <a:ext cx="8640948" cy="864087"/>
            <a:chOff x="287524" y="3284984"/>
            <a:chExt cx="8640948" cy="864087"/>
          </a:xfrm>
        </p:grpSpPr>
        <p:sp>
          <p:nvSpPr>
            <p:cNvPr id="7" name="Abgerundetes Rechteck 6"/>
            <p:cNvSpPr/>
            <p:nvPr/>
          </p:nvSpPr>
          <p:spPr>
            <a:xfrm>
              <a:off x="827585" y="3284984"/>
              <a:ext cx="8100887" cy="864087"/>
            </a:xfrm>
            <a:prstGeom prst="roundRect">
              <a:avLst/>
            </a:prstGeom>
            <a:solidFill>
              <a:srgbClr val="FF6600"/>
            </a:solidFill>
            <a:ln/>
            <a:effectLst>
              <a:outerShdw blurRad="40000" dist="70739" dir="306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36000" rIns="0" anchor="ctr"/>
            <a:lstStyle/>
            <a:p>
              <a:pPr marL="144000" eaLnBrk="0" hangingPunct="0">
                <a:spcBef>
                  <a:spcPct val="20000"/>
                </a:spcBef>
                <a:defRPr/>
              </a:pPr>
              <a:r>
                <a:rPr lang="en-US" sz="2400" dirty="0" smtClean="0">
                  <a:latin typeface="Arial"/>
                  <a:cs typeface="Arial"/>
                </a:rPr>
                <a:t>FBARC: </a:t>
              </a:r>
              <a:r>
                <a:rPr lang="en-US" sz="2400" b="1" dirty="0" smtClean="0">
                  <a:latin typeface="Arial"/>
                  <a:cs typeface="Arial"/>
                </a:rPr>
                <a:t>Outperforms others on Traces C, C</a:t>
              </a:r>
              <a:r>
                <a:rPr lang="en-US" sz="2400" b="1" baseline="-25000" dirty="0" smtClean="0">
                  <a:latin typeface="Arial"/>
                  <a:cs typeface="Arial"/>
                </a:rPr>
                <a:t>d</a:t>
              </a:r>
              <a:r>
                <a:rPr lang="en-US" sz="2400" b="1" dirty="0" smtClean="0">
                  <a:latin typeface="Arial"/>
                  <a:cs typeface="Arial"/>
                </a:rPr>
                <a:t>! </a:t>
              </a:r>
              <a:r>
                <a:rPr lang="en-US" sz="2400" dirty="0">
                  <a:latin typeface="Arial"/>
                  <a:cs typeface="Arial"/>
                </a:rPr>
                <a:t/>
              </a:r>
              <a:br>
                <a:rPr lang="en-US" sz="2400" dirty="0">
                  <a:latin typeface="Arial"/>
                  <a:cs typeface="Arial"/>
                </a:rPr>
              </a:br>
              <a:r>
                <a:rPr lang="en-US" sz="2400" dirty="0" smtClean="0">
                  <a:latin typeface="Arial"/>
                  <a:cs typeface="Arial"/>
                </a:rPr>
                <a:t>Worst case: </a:t>
              </a:r>
              <a:r>
                <a:rPr lang="en-US" sz="2400" dirty="0">
                  <a:latin typeface="Arial"/>
                  <a:cs typeface="Arial"/>
                </a:rPr>
                <a:t>s</a:t>
              </a:r>
              <a:r>
                <a:rPr lang="en-US" sz="2400" dirty="0" smtClean="0">
                  <a:latin typeface="Arial"/>
                  <a:cs typeface="Arial"/>
                </a:rPr>
                <a:t>ynchronous I/O, no parallelism</a:t>
              </a:r>
              <a:r>
                <a:rPr lang="en-US" sz="2400" b="1" dirty="0" smtClean="0">
                  <a:latin typeface="Arial"/>
                  <a:cs typeface="Arial"/>
                </a:rPr>
                <a:t>.</a:t>
              </a:r>
              <a:endParaRPr lang="en-US" sz="2400" b="1" baseline="-25000" dirty="0" smtClean="0">
                <a:latin typeface="Arial"/>
                <a:cs typeface="Arial"/>
              </a:endParaRPr>
            </a:p>
          </p:txBody>
        </p:sp>
        <p:sp>
          <p:nvSpPr>
            <p:cNvPr id="8" name="Eingebuchteter Richtungspfeil 7"/>
            <p:cNvSpPr/>
            <p:nvPr/>
          </p:nvSpPr>
          <p:spPr bwMode="gray">
            <a:xfrm>
              <a:off x="287524" y="3356983"/>
              <a:ext cx="468052" cy="756079"/>
            </a:xfrm>
            <a:prstGeom prst="chevron">
              <a:avLst/>
            </a:prstGeom>
            <a:solidFill>
              <a:srgbClr val="CC66FF"/>
            </a:solidFill>
            <a:ln/>
            <a:effectLst>
              <a:outerShdw blurRad="40000" dist="70739" dir="306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Ins="0" anchor="ctr"/>
            <a:lstStyle/>
            <a:p>
              <a:pPr algn="ctr" eaLnBrk="0" hangingPunct="0">
                <a:spcBef>
                  <a:spcPct val="20000"/>
                </a:spcBef>
              </a:pPr>
              <a:endParaRPr lang="de-DE" sz="32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26817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Resistance</a:t>
            </a:r>
            <a:endParaRPr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" r="2580"/>
          <a:stretch/>
        </p:blipFill>
        <p:spPr>
          <a:xfrm>
            <a:off x="1509429" y="980728"/>
            <a:ext cx="7527067" cy="5364000"/>
          </a:xfrm>
          <a:prstGeom prst="rect">
            <a:avLst/>
          </a:prstGeom>
        </p:spPr>
      </p:pic>
      <p:sp>
        <p:nvSpPr>
          <p:cNvPr id="9" name="Inhaltsplatzhalter 4"/>
          <p:cNvSpPr>
            <a:spLocks noGrp="1"/>
          </p:cNvSpPr>
          <p:nvPr>
            <p:ph idx="1"/>
          </p:nvPr>
        </p:nvSpPr>
        <p:spPr>
          <a:xfrm>
            <a:off x="179512" y="1052736"/>
            <a:ext cx="1368152" cy="5184576"/>
          </a:xfrm>
        </p:spPr>
        <p:txBody>
          <a:bodyPr/>
          <a:lstStyle/>
          <a:p>
            <a:r>
              <a:rPr lang="en-US" sz="2000" b="1" dirty="0" smtClean="0"/>
              <a:t>Read:</a:t>
            </a:r>
          </a:p>
          <a:p>
            <a:pPr lvl="1"/>
            <a:r>
              <a:rPr lang="en-US" sz="1600" b="1" dirty="0" smtClean="0"/>
              <a:t>CFDC</a:t>
            </a:r>
            <a:r>
              <a:rPr lang="en-US" sz="1600" dirty="0" smtClean="0"/>
              <a:t>:</a:t>
            </a:r>
          </a:p>
          <a:p>
            <a:pPr lvl="1"/>
            <a:r>
              <a:rPr lang="en-US" sz="1400" dirty="0" smtClean="0"/>
              <a:t>128=80.01%</a:t>
            </a:r>
          </a:p>
          <a:p>
            <a:pPr lvl="1"/>
            <a:r>
              <a:rPr lang="en-US" sz="1400" dirty="0" smtClean="0"/>
              <a:t>256=83.2%</a:t>
            </a:r>
          </a:p>
          <a:p>
            <a:pPr lvl="1"/>
            <a:r>
              <a:rPr lang="en-US" sz="1400" dirty="0" smtClean="0"/>
              <a:t>2048=90.1% </a:t>
            </a:r>
          </a:p>
          <a:p>
            <a:pPr lvl="1"/>
            <a:r>
              <a:rPr lang="en-US" sz="1600" b="1" dirty="0" smtClean="0"/>
              <a:t>FBARC</a:t>
            </a:r>
            <a:r>
              <a:rPr lang="en-US" sz="1600" dirty="0"/>
              <a:t>:</a:t>
            </a:r>
          </a:p>
          <a:p>
            <a:pPr lvl="1"/>
            <a:r>
              <a:rPr lang="en-US" sz="1400" dirty="0"/>
              <a:t>128</a:t>
            </a:r>
            <a:r>
              <a:rPr lang="en-US" sz="1400" dirty="0" smtClean="0"/>
              <a:t>=87.9%</a:t>
            </a:r>
            <a:endParaRPr lang="en-US" sz="1400" dirty="0"/>
          </a:p>
          <a:p>
            <a:pPr lvl="1"/>
            <a:r>
              <a:rPr lang="en-US" sz="1400" dirty="0" smtClean="0"/>
              <a:t>256=90.4%</a:t>
            </a:r>
            <a:endParaRPr lang="en-US" sz="1400" dirty="0"/>
          </a:p>
          <a:p>
            <a:pPr lvl="1"/>
            <a:r>
              <a:rPr lang="en-US" sz="1400" dirty="0"/>
              <a:t>2048</a:t>
            </a:r>
            <a:r>
              <a:rPr lang="en-US" sz="1400" dirty="0" smtClean="0"/>
              <a:t>=92.9% </a:t>
            </a:r>
            <a:endParaRPr lang="en-US" sz="1400" dirty="0"/>
          </a:p>
          <a:p>
            <a:pPr lvl="2"/>
            <a:endParaRPr lang="en-US" sz="1200" dirty="0"/>
          </a:p>
          <a:p>
            <a:r>
              <a:rPr lang="en-US" sz="2000" b="1" dirty="0" smtClean="0"/>
              <a:t>Write:</a:t>
            </a:r>
            <a:endParaRPr lang="en-US" sz="2000" b="1" dirty="0"/>
          </a:p>
          <a:p>
            <a:pPr lvl="1"/>
            <a:r>
              <a:rPr lang="en-US" sz="1600" b="1" dirty="0" smtClean="0"/>
              <a:t>CFDC</a:t>
            </a:r>
            <a:r>
              <a:rPr lang="en-US" sz="1600" dirty="0" smtClean="0"/>
              <a:t>:</a:t>
            </a:r>
            <a:endParaRPr lang="en-US" sz="1600" dirty="0"/>
          </a:p>
          <a:p>
            <a:pPr lvl="1"/>
            <a:r>
              <a:rPr lang="en-US" sz="1400" dirty="0"/>
              <a:t>128</a:t>
            </a:r>
            <a:r>
              <a:rPr lang="en-US" sz="1400" dirty="0" smtClean="0"/>
              <a:t>=76.2%</a:t>
            </a:r>
            <a:endParaRPr lang="en-US" sz="1400" dirty="0"/>
          </a:p>
          <a:p>
            <a:pPr lvl="1"/>
            <a:r>
              <a:rPr lang="en-US" sz="1400" dirty="0" smtClean="0"/>
              <a:t>256=80.3%</a:t>
            </a:r>
            <a:endParaRPr lang="en-US" sz="1400" dirty="0"/>
          </a:p>
          <a:p>
            <a:pPr lvl="1"/>
            <a:r>
              <a:rPr lang="en-US" sz="1400" dirty="0"/>
              <a:t>2048=88.2% </a:t>
            </a:r>
          </a:p>
          <a:p>
            <a:pPr lvl="1"/>
            <a:r>
              <a:rPr lang="en-US" sz="1600" b="1" dirty="0"/>
              <a:t>FBARC</a:t>
            </a:r>
            <a:r>
              <a:rPr lang="en-US" sz="1600" dirty="0"/>
              <a:t>:</a:t>
            </a:r>
          </a:p>
          <a:p>
            <a:pPr lvl="1"/>
            <a:r>
              <a:rPr lang="en-US" sz="1400" dirty="0"/>
              <a:t>128=88.3%</a:t>
            </a:r>
          </a:p>
          <a:p>
            <a:pPr lvl="1"/>
            <a:r>
              <a:rPr lang="en-US" sz="1400" dirty="0" smtClean="0"/>
              <a:t>256=90.4%</a:t>
            </a:r>
            <a:endParaRPr lang="en-US" sz="1400" dirty="0"/>
          </a:p>
          <a:p>
            <a:pPr lvl="1"/>
            <a:r>
              <a:rPr lang="en-US" sz="1400" dirty="0"/>
              <a:t>2048=92.9% </a:t>
            </a:r>
          </a:p>
          <a:p>
            <a:pPr marL="180975" lvl="1" indent="0">
              <a:buNone/>
            </a:pPr>
            <a:endParaRPr lang="en-US" sz="1600" dirty="0"/>
          </a:p>
          <a:p>
            <a:pPr lvl="1"/>
            <a:endParaRPr lang="en-US" sz="1400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287524" y="5301217"/>
            <a:ext cx="8640948" cy="864087"/>
            <a:chOff x="287524" y="3284984"/>
            <a:chExt cx="8640948" cy="864087"/>
          </a:xfrm>
        </p:grpSpPr>
        <p:sp>
          <p:nvSpPr>
            <p:cNvPr id="6" name="Abgerundetes Rechteck 5"/>
            <p:cNvSpPr/>
            <p:nvPr/>
          </p:nvSpPr>
          <p:spPr>
            <a:xfrm>
              <a:off x="827585" y="3284984"/>
              <a:ext cx="8100887" cy="864087"/>
            </a:xfrm>
            <a:prstGeom prst="roundRect">
              <a:avLst/>
            </a:prstGeom>
            <a:solidFill>
              <a:srgbClr val="FF6600"/>
            </a:solidFill>
            <a:ln/>
            <a:effectLst>
              <a:outerShdw blurRad="40000" dist="70739" dir="306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36000" rIns="0" anchor="ctr"/>
            <a:lstStyle/>
            <a:p>
              <a:pPr marL="144000" eaLnBrk="0" hangingPunct="0">
                <a:spcBef>
                  <a:spcPct val="20000"/>
                </a:spcBef>
                <a:defRPr/>
              </a:pPr>
              <a:r>
                <a:rPr lang="en-US" sz="2400" dirty="0" smtClean="0">
                  <a:latin typeface="Arial"/>
                  <a:cs typeface="Arial"/>
                </a:rPr>
                <a:t>FBARC: </a:t>
              </a:r>
              <a:r>
                <a:rPr lang="en-US" sz="2400" b="1" dirty="0" smtClean="0">
                  <a:latin typeface="Arial"/>
                  <a:cs typeface="Arial"/>
                </a:rPr>
                <a:t>Excellent scan resistance due to ARC! </a:t>
              </a:r>
              <a:br>
                <a:rPr lang="en-US" sz="2400" b="1" dirty="0" smtClean="0">
                  <a:latin typeface="Arial"/>
                  <a:cs typeface="Arial"/>
                </a:rPr>
              </a:br>
              <a:r>
                <a:rPr lang="en-US" sz="2400" dirty="0" smtClean="0">
                  <a:latin typeface="Arial"/>
                  <a:cs typeface="Arial"/>
                </a:rPr>
                <a:t>Bigger </a:t>
              </a:r>
              <a:r>
                <a:rPr lang="en-US" sz="2400" dirty="0" err="1" smtClean="0">
                  <a:latin typeface="Arial"/>
                  <a:cs typeface="Arial"/>
                </a:rPr>
                <a:t>hitrate</a:t>
              </a:r>
              <a:r>
                <a:rPr lang="en-US" sz="2400" dirty="0" smtClean="0">
                  <a:latin typeface="Arial"/>
                  <a:cs typeface="Arial"/>
                </a:rPr>
                <a:t> drops for smaller caches.</a:t>
              </a:r>
              <a:endParaRPr lang="en-US" sz="2400" baseline="-25000" dirty="0" smtClean="0">
                <a:latin typeface="Arial"/>
                <a:cs typeface="Arial"/>
              </a:endParaRPr>
            </a:p>
          </p:txBody>
        </p:sp>
        <p:sp>
          <p:nvSpPr>
            <p:cNvPr id="7" name="Eingebuchteter Richtungspfeil 6"/>
            <p:cNvSpPr/>
            <p:nvPr/>
          </p:nvSpPr>
          <p:spPr bwMode="gray">
            <a:xfrm>
              <a:off x="287524" y="3356983"/>
              <a:ext cx="468052" cy="756079"/>
            </a:xfrm>
            <a:prstGeom prst="chevron">
              <a:avLst/>
            </a:prstGeom>
            <a:solidFill>
              <a:srgbClr val="CC66FF"/>
            </a:solidFill>
            <a:ln/>
            <a:effectLst>
              <a:outerShdw blurRad="40000" dist="70739" dir="306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Ins="0" anchor="ctr"/>
            <a:lstStyle/>
            <a:p>
              <a:pPr algn="ctr" eaLnBrk="0" hangingPunct="0">
                <a:spcBef>
                  <a:spcPct val="20000"/>
                </a:spcBef>
              </a:pPr>
              <a:endParaRPr lang="de-DE" sz="32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45485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1676725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4403"/>
            <a:ext cx="9144000" cy="1676725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48619"/>
            <a:ext cx="9144000" cy="16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2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052736"/>
            <a:ext cx="8712968" cy="54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Design tradeoff: </a:t>
            </a:r>
          </a:p>
          <a:p>
            <a:pPr marL="695325" lvl="1" indent="-514350">
              <a:buFont typeface="+mj-lt"/>
              <a:buAutoNum type="romanLcPeriod"/>
            </a:pPr>
            <a:r>
              <a:rPr lang="en-US" dirty="0"/>
              <a:t>Trade </a:t>
            </a:r>
            <a:r>
              <a:rPr lang="en-US" dirty="0" err="1"/>
              <a:t>hitrate</a:t>
            </a:r>
            <a:r>
              <a:rPr lang="en-US" dirty="0"/>
              <a:t> and computational intensiveness for </a:t>
            </a:r>
          </a:p>
          <a:p>
            <a:pPr marL="695325" lvl="1" indent="-514350">
              <a:buFont typeface="+mj-lt"/>
              <a:buAutoNum type="romanLcPeriod"/>
            </a:pPr>
            <a:r>
              <a:rPr lang="en-US" dirty="0"/>
              <a:t>lower eviction costs to minimize the overall performance penalty</a:t>
            </a:r>
          </a:p>
          <a:p>
            <a:pPr lvl="1"/>
            <a:endParaRPr lang="en-US" dirty="0"/>
          </a:p>
          <a:p>
            <a:r>
              <a:rPr lang="en-US" dirty="0"/>
              <a:t>Asymmetry considered first-class criterion besides </a:t>
            </a:r>
            <a:r>
              <a:rPr lang="en-US" dirty="0" err="1"/>
              <a:t>hitrate</a:t>
            </a:r>
            <a:r>
              <a:rPr lang="en-US" dirty="0"/>
              <a:t>!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semi-sequential writes and grid </a:t>
            </a:r>
            <a:r>
              <a:rPr lang="en-US" dirty="0" smtClean="0"/>
              <a:t>clustering </a:t>
            </a:r>
            <a:r>
              <a:rPr lang="en-US" dirty="0">
                <a:sym typeface="Wingdings"/>
              </a:rPr>
              <a:t>(Spatial locality)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FBARC:</a:t>
            </a:r>
          </a:p>
          <a:p>
            <a:pPr lvl="1"/>
            <a:r>
              <a:rPr lang="en-US" b="1" dirty="0" smtClean="0"/>
              <a:t>Write</a:t>
            </a:r>
            <a:r>
              <a:rPr lang="en-US" b="1" dirty="0"/>
              <a:t>-</a:t>
            </a:r>
            <a:r>
              <a:rPr lang="en-US" b="1" dirty="0" smtClean="0"/>
              <a:t>efficient</a:t>
            </a:r>
            <a:r>
              <a:rPr lang="en-US" dirty="0" smtClean="0"/>
              <a:t>: 			up to 10% under TPC-C</a:t>
            </a:r>
            <a:endParaRPr lang="en-US" dirty="0"/>
          </a:p>
          <a:p>
            <a:pPr lvl="1"/>
            <a:r>
              <a:rPr lang="en-US" b="1" dirty="0" smtClean="0"/>
              <a:t>Comparatively High </a:t>
            </a:r>
            <a:r>
              <a:rPr lang="en-US" b="1" dirty="0" err="1" smtClean="0"/>
              <a:t>hitrate</a:t>
            </a:r>
            <a:r>
              <a:rPr lang="en-US" dirty="0" smtClean="0"/>
              <a:t>: 		0% - 2% worse than LRU</a:t>
            </a:r>
            <a:endParaRPr lang="en-US" dirty="0"/>
          </a:p>
          <a:p>
            <a:pPr lvl="1"/>
            <a:r>
              <a:rPr lang="en-US" b="1" dirty="0"/>
              <a:t>Computationally </a:t>
            </a:r>
            <a:r>
              <a:rPr lang="en-US" b="1" dirty="0" smtClean="0"/>
              <a:t>efficient</a:t>
            </a:r>
            <a:r>
              <a:rPr lang="en-US" dirty="0" smtClean="0"/>
              <a:t>: 		stable</a:t>
            </a:r>
          </a:p>
          <a:p>
            <a:pPr lvl="2"/>
            <a:r>
              <a:rPr lang="en-US" dirty="0" smtClean="0"/>
              <a:t>better than other </a:t>
            </a:r>
            <a:r>
              <a:rPr lang="en-US" smtClean="0"/>
              <a:t>clustering strategies</a:t>
            </a:r>
          </a:p>
          <a:p>
            <a:pPr lvl="2"/>
            <a:r>
              <a:rPr lang="en-US" smtClean="0"/>
              <a:t>static </a:t>
            </a:r>
            <a:r>
              <a:rPr lang="en-US" dirty="0"/>
              <a:t>grid </a:t>
            </a:r>
            <a:r>
              <a:rPr lang="en-US" dirty="0" smtClean="0"/>
              <a:t>clustering</a:t>
            </a:r>
            <a:endParaRPr lang="en-US" dirty="0"/>
          </a:p>
          <a:p>
            <a:pPr lvl="1"/>
            <a:r>
              <a:rPr lang="en-US" b="1" dirty="0" smtClean="0"/>
              <a:t>Workload adaptive</a:t>
            </a:r>
            <a:r>
              <a:rPr lang="en-US" dirty="0" smtClean="0"/>
              <a:t>: 			yes</a:t>
            </a:r>
          </a:p>
          <a:p>
            <a:pPr lvl="2"/>
            <a:r>
              <a:rPr lang="en-US" dirty="0" smtClean="0"/>
              <a:t>inherited from ARC</a:t>
            </a:r>
            <a:endParaRPr lang="en-US" dirty="0"/>
          </a:p>
          <a:p>
            <a:pPr lvl="1"/>
            <a:r>
              <a:rPr lang="en-US" b="1" dirty="0"/>
              <a:t>Scan-</a:t>
            </a:r>
            <a:r>
              <a:rPr lang="en-US" b="1" dirty="0" smtClean="0"/>
              <a:t>resistant</a:t>
            </a:r>
            <a:r>
              <a:rPr lang="en-US" dirty="0"/>
              <a:t>: </a:t>
            </a:r>
            <a:r>
              <a:rPr lang="en-US" dirty="0" smtClean="0"/>
              <a:t>			10% better than others </a:t>
            </a:r>
            <a:endParaRPr lang="en-US" dirty="0"/>
          </a:p>
          <a:p>
            <a:pPr lvl="2"/>
            <a:r>
              <a:rPr lang="en-US" dirty="0" smtClean="0"/>
              <a:t>inherited </a:t>
            </a:r>
            <a:r>
              <a:rPr lang="en-US" dirty="0"/>
              <a:t>from </a:t>
            </a:r>
            <a:r>
              <a:rPr lang="en-US" dirty="0" smtClean="0"/>
              <a:t>ARC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3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977707"/>
            <a:ext cx="9180512" cy="55476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416824" cy="648072"/>
          </a:xfrm>
        </p:spPr>
        <p:txBody>
          <a:bodyPr/>
          <a:lstStyle/>
          <a:p>
            <a:r>
              <a:rPr lang="en-US" b="1" dirty="0" smtClean="0"/>
              <a:t>Thank you!</a:t>
            </a:r>
            <a:endParaRPr lang="en-US" sz="2000" b="1" dirty="0"/>
          </a:p>
        </p:txBody>
      </p:sp>
      <p:sp>
        <p:nvSpPr>
          <p:cNvPr id="4" name="Rechteck 3"/>
          <p:cNvSpPr/>
          <p:nvPr/>
        </p:nvSpPr>
        <p:spPr>
          <a:xfrm>
            <a:off x="0" y="5373216"/>
            <a:ext cx="5652120" cy="1131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„People who are really serious about </a:t>
            </a:r>
            <a:b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software should make their own hardware„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Dr. Alan Kay,  2003 Turing Award Laureate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76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LRU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1224136"/>
          </a:xfrm>
        </p:spPr>
        <p:txBody>
          <a:bodyPr/>
          <a:lstStyle/>
          <a:p>
            <a:r>
              <a:rPr lang="en-US" b="1" dirty="0" smtClean="0"/>
              <a:t>Access </a:t>
            </a:r>
            <a:r>
              <a:rPr lang="en-US" b="1" dirty="0"/>
              <a:t>Trace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R</a:t>
            </a:r>
            <a:r>
              <a:rPr lang="en-US" dirty="0"/>
              <a:t>425, </a:t>
            </a:r>
            <a:r>
              <a:rPr lang="en-US" b="1" dirty="0"/>
              <a:t>R</a:t>
            </a:r>
            <a:r>
              <a:rPr lang="en-US" dirty="0"/>
              <a:t>246, </a:t>
            </a:r>
            <a:r>
              <a:rPr lang="en-US" b="1" dirty="0"/>
              <a:t>R</a:t>
            </a:r>
            <a:r>
              <a:rPr lang="en-US" dirty="0"/>
              <a:t>938, </a:t>
            </a:r>
            <a:r>
              <a:rPr lang="en-US" b="1" dirty="0"/>
              <a:t>W</a:t>
            </a:r>
            <a:r>
              <a:rPr lang="en-US" dirty="0"/>
              <a:t>246, </a:t>
            </a:r>
            <a:r>
              <a:rPr lang="en-US" b="1" dirty="0"/>
              <a:t>R</a:t>
            </a:r>
            <a:r>
              <a:rPr lang="en-US" dirty="0"/>
              <a:t>909, </a:t>
            </a:r>
            <a:r>
              <a:rPr lang="en-US" b="1" dirty="0"/>
              <a:t>W</a:t>
            </a:r>
            <a:r>
              <a:rPr lang="en-US" dirty="0"/>
              <a:t>938, </a:t>
            </a:r>
            <a:r>
              <a:rPr lang="en-US" b="1" dirty="0"/>
              <a:t>R</a:t>
            </a:r>
            <a:r>
              <a:rPr lang="en-US" dirty="0"/>
              <a:t>325, </a:t>
            </a:r>
            <a:r>
              <a:rPr lang="en-US" b="1" dirty="0"/>
              <a:t>R</a:t>
            </a:r>
            <a:r>
              <a:rPr lang="en-US" dirty="0"/>
              <a:t>909, </a:t>
            </a:r>
            <a:r>
              <a:rPr lang="en-US" b="1" dirty="0"/>
              <a:t>R</a:t>
            </a:r>
            <a:r>
              <a:rPr lang="en-US" dirty="0"/>
              <a:t>678, </a:t>
            </a:r>
            <a:r>
              <a:rPr lang="en-US" b="1" dirty="0"/>
              <a:t>R</a:t>
            </a:r>
            <a:r>
              <a:rPr lang="en-US" dirty="0"/>
              <a:t>913, </a:t>
            </a:r>
            <a:r>
              <a:rPr lang="en-US" b="1" dirty="0"/>
              <a:t>R</a:t>
            </a:r>
            <a:r>
              <a:rPr lang="en-US" dirty="0"/>
              <a:t>75</a:t>
            </a:r>
          </a:p>
          <a:p>
            <a:endParaRPr lang="en-US" dirty="0"/>
          </a:p>
        </p:txBody>
      </p:sp>
      <p:sp>
        <p:nvSpPr>
          <p:cNvPr id="5" name="CustomShape 3"/>
          <p:cNvSpPr/>
          <p:nvPr/>
        </p:nvSpPr>
        <p:spPr>
          <a:xfrm>
            <a:off x="1572840" y="3413362"/>
            <a:ext cx="426240" cy="23184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/>
            <a:r>
              <a:rPr lang="en-US" sz="1600" smtClean="0">
                <a:solidFill>
                  <a:schemeClr val="lt1"/>
                </a:solidFill>
                <a:latin typeface="Arial"/>
                <a:cs typeface="Arial"/>
              </a:rPr>
              <a:t>678</a:t>
            </a:r>
            <a:endParaRPr lang="en-US" sz="160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8" name="CustomShape 5"/>
          <p:cNvSpPr/>
          <p:nvPr/>
        </p:nvSpPr>
        <p:spPr>
          <a:xfrm>
            <a:off x="1999080" y="3413362"/>
            <a:ext cx="426240" cy="23184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/>
            <a:r>
              <a:rPr lang="en-US" sz="1600" smtClean="0">
                <a:solidFill>
                  <a:schemeClr val="lt1"/>
                </a:solidFill>
                <a:latin typeface="Arial"/>
                <a:cs typeface="Arial"/>
              </a:rPr>
              <a:t>909</a:t>
            </a:r>
            <a:endParaRPr lang="en-US" sz="160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9" name="CustomShape 6"/>
          <p:cNvSpPr/>
          <p:nvPr/>
        </p:nvSpPr>
        <p:spPr>
          <a:xfrm>
            <a:off x="2425320" y="3413362"/>
            <a:ext cx="426240" cy="23184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/>
            <a:r>
              <a:rPr lang="en-US" sz="1600" smtClean="0">
                <a:solidFill>
                  <a:schemeClr val="lt1"/>
                </a:solidFill>
                <a:latin typeface="Arial"/>
                <a:cs typeface="Arial"/>
              </a:rPr>
              <a:t>325</a:t>
            </a:r>
            <a:endParaRPr lang="en-US" sz="160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10" name="CustomShape 7"/>
          <p:cNvSpPr/>
          <p:nvPr/>
        </p:nvSpPr>
        <p:spPr>
          <a:xfrm>
            <a:off x="2851560" y="3413362"/>
            <a:ext cx="426240" cy="23184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938</a:t>
            </a:r>
          </a:p>
        </p:txBody>
      </p:sp>
      <p:sp>
        <p:nvSpPr>
          <p:cNvPr id="11" name="CustomShape 8"/>
          <p:cNvSpPr/>
          <p:nvPr/>
        </p:nvSpPr>
        <p:spPr>
          <a:xfrm>
            <a:off x="3277800" y="3413362"/>
            <a:ext cx="426240" cy="23184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246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Line 9"/>
          <p:cNvSpPr/>
          <p:nvPr/>
        </p:nvSpPr>
        <p:spPr>
          <a:xfrm>
            <a:off x="734040" y="3307882"/>
            <a:ext cx="2140200" cy="0"/>
          </a:xfrm>
          <a:prstGeom prst="line">
            <a:avLst/>
          </a:prstGeom>
          <a:ln>
            <a:solidFill>
              <a:srgbClr val="0000FF"/>
            </a:solidFill>
            <a:headEnd type="oval"/>
            <a:tailEnd type="oval"/>
          </a:ln>
        </p:spPr>
      </p:sp>
      <p:sp>
        <p:nvSpPr>
          <p:cNvPr id="13" name="TextShape 10"/>
          <p:cNvSpPr txBox="1"/>
          <p:nvPr/>
        </p:nvSpPr>
        <p:spPr>
          <a:xfrm>
            <a:off x="1292760" y="2996978"/>
            <a:ext cx="1077480" cy="290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400" smtClean="0">
                <a:latin typeface="Arial"/>
                <a:cs typeface="Arial"/>
              </a:rPr>
              <a:t>LRU Stack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4" name="CustomShape 11"/>
          <p:cNvSpPr/>
          <p:nvPr/>
        </p:nvSpPr>
        <p:spPr>
          <a:xfrm>
            <a:off x="3704040" y="3413362"/>
            <a:ext cx="426240" cy="23184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/>
            <a:r>
              <a:rPr lang="en-US" sz="1600" smtClean="0">
                <a:solidFill>
                  <a:schemeClr val="lt1"/>
                </a:solidFill>
                <a:latin typeface="Arial"/>
                <a:cs typeface="Arial"/>
              </a:rPr>
              <a:t>425</a:t>
            </a:r>
            <a:endParaRPr lang="en-US" sz="160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15" name="CustomShape 12"/>
          <p:cNvSpPr/>
          <p:nvPr/>
        </p:nvSpPr>
        <p:spPr>
          <a:xfrm>
            <a:off x="1146240" y="3413362"/>
            <a:ext cx="426240" cy="23184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/>
            <a:r>
              <a:rPr lang="en-US" sz="1600" smtClean="0">
                <a:solidFill>
                  <a:schemeClr val="lt1"/>
                </a:solidFill>
                <a:latin typeface="Arial"/>
                <a:cs typeface="Arial"/>
              </a:rPr>
              <a:t>913</a:t>
            </a:r>
            <a:endParaRPr lang="en-US" sz="160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16" name="CustomShape 13"/>
          <p:cNvSpPr/>
          <p:nvPr/>
        </p:nvSpPr>
        <p:spPr>
          <a:xfrm>
            <a:off x="720000" y="3413362"/>
            <a:ext cx="426240" cy="23184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/>
            <a:r>
              <a:rPr lang="en-US" sz="1600" smtClean="0">
                <a:latin typeface="Arial"/>
                <a:cs typeface="Arial"/>
              </a:rPr>
              <a:t>75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7" name="Line 14"/>
          <p:cNvSpPr/>
          <p:nvPr/>
        </p:nvSpPr>
        <p:spPr>
          <a:xfrm>
            <a:off x="2874240" y="3307882"/>
            <a:ext cx="1317240" cy="0"/>
          </a:xfrm>
          <a:prstGeom prst="line">
            <a:avLst/>
          </a:prstGeom>
          <a:ln>
            <a:solidFill>
              <a:srgbClr val="0000FF"/>
            </a:solidFill>
            <a:custDash>
              <a:ds d="100000" sp="203000"/>
              <a:ds d="100000" sp="203000"/>
              <a:ds d="203000" sp="203000"/>
            </a:custDash>
            <a:headEnd type="oval"/>
            <a:tailEnd type="oval"/>
          </a:ln>
        </p:spPr>
      </p:sp>
      <p:sp>
        <p:nvSpPr>
          <p:cNvPr id="18" name="TextShape 15"/>
          <p:cNvSpPr txBox="1"/>
          <p:nvPr/>
        </p:nvSpPr>
        <p:spPr>
          <a:xfrm>
            <a:off x="2954520" y="2994850"/>
            <a:ext cx="1077480" cy="290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400" smtClean="0">
                <a:latin typeface="Arial"/>
                <a:cs typeface="Arial"/>
              </a:rPr>
              <a:t>Evicted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19" name="Grafik 30"/>
          <p:cNvPicPr/>
          <p:nvPr/>
        </p:nvPicPr>
        <p:blipFill>
          <a:blip r:embed="rId3"/>
          <a:stretch>
            <a:fillRect/>
          </a:stretch>
        </p:blipFill>
        <p:spPr>
          <a:xfrm rot="384647">
            <a:off x="7082391" y="2113969"/>
            <a:ext cx="1017000" cy="1169640"/>
          </a:xfrm>
          <a:prstGeom prst="rect">
            <a:avLst/>
          </a:prstGeom>
        </p:spPr>
      </p:pic>
      <p:sp>
        <p:nvSpPr>
          <p:cNvPr id="20" name="TextShape 16"/>
          <p:cNvSpPr txBox="1"/>
          <p:nvPr/>
        </p:nvSpPr>
        <p:spPr>
          <a:xfrm rot="16197600">
            <a:off x="2693905" y="3802538"/>
            <a:ext cx="575968" cy="261000"/>
          </a:xfrm>
          <a:prstGeom prst="rect">
            <a:avLst/>
          </a:prstGeom>
        </p:spPr>
        <p:txBody>
          <a:bodyPr wrap="none" lIns="108000" tIns="45000" rIns="0" bIns="45000"/>
          <a:lstStyle/>
          <a:p>
            <a:r>
              <a:rPr lang="en-US" sz="1200" b="1" smtClean="0">
                <a:latin typeface="Arial"/>
                <a:cs typeface="Arial"/>
              </a:rPr>
              <a:t>500µs</a:t>
            </a:r>
            <a:endParaRPr lang="en-US" b="1">
              <a:latin typeface="Arial"/>
              <a:cs typeface="Arial"/>
            </a:endParaRPr>
          </a:p>
        </p:txBody>
      </p:sp>
      <p:sp>
        <p:nvSpPr>
          <p:cNvPr id="21" name="TextShape 17"/>
          <p:cNvSpPr txBox="1"/>
          <p:nvPr/>
        </p:nvSpPr>
        <p:spPr>
          <a:xfrm rot="16197600">
            <a:off x="3163029" y="3820352"/>
            <a:ext cx="540340" cy="261000"/>
          </a:xfrm>
          <a:prstGeom prst="rect">
            <a:avLst/>
          </a:prstGeom>
        </p:spPr>
        <p:txBody>
          <a:bodyPr wrap="none" lIns="108000" tIns="45000" rIns="0" bIns="45000"/>
          <a:lstStyle>
            <a:defPPr>
              <a:defRPr lang="de-DE"/>
            </a:defPPr>
            <a:lvl1pPr>
              <a:defRPr sz="1200" b="1">
                <a:latin typeface="Arial"/>
                <a:cs typeface="Arial"/>
              </a:defRPr>
            </a:lvl1pPr>
          </a:lstStyle>
          <a:p>
            <a:r>
              <a:rPr lang="en-US" smtClean="0"/>
              <a:t>500µs</a:t>
            </a:r>
            <a:endParaRPr lang="en-US"/>
          </a:p>
        </p:txBody>
      </p:sp>
      <p:sp>
        <p:nvSpPr>
          <p:cNvPr id="22" name="TextShape 18"/>
          <p:cNvSpPr txBox="1"/>
          <p:nvPr/>
        </p:nvSpPr>
        <p:spPr>
          <a:xfrm rot="16197600">
            <a:off x="3718375" y="3798522"/>
            <a:ext cx="358830" cy="196040"/>
          </a:xfrm>
          <a:prstGeom prst="rect">
            <a:avLst/>
          </a:prstGeom>
        </p:spPr>
        <p:txBody>
          <a:bodyPr wrap="none" lIns="108000" tIns="45000" rIns="0" bIns="45000"/>
          <a:lstStyle>
            <a:defPPr>
              <a:defRPr lang="de-DE"/>
            </a:defPPr>
            <a:lvl1pPr>
              <a:defRPr sz="1200" b="1">
                <a:latin typeface="Arial"/>
                <a:cs typeface="Arial"/>
              </a:defRPr>
            </a:lvl1pPr>
          </a:lstStyle>
          <a:p>
            <a:r>
              <a:rPr lang="en-US" smtClean="0"/>
              <a:t>0µs</a:t>
            </a:r>
            <a:endParaRPr lang="en-US"/>
          </a:p>
        </p:txBody>
      </p:sp>
      <p:cxnSp>
        <p:nvCxnSpPr>
          <p:cNvPr id="28" name="Gewinkelte Verbindung 27"/>
          <p:cNvCxnSpPr>
            <a:stCxn id="19" idx="1"/>
            <a:endCxn id="13" idx="0"/>
          </p:cNvCxnSpPr>
          <p:nvPr/>
        </p:nvCxnSpPr>
        <p:spPr>
          <a:xfrm rot="10800000" flipV="1">
            <a:off x="1831501" y="2642012"/>
            <a:ext cx="5254071" cy="354966"/>
          </a:xfrm>
          <a:prstGeom prst="bentConnector2">
            <a:avLst/>
          </a:prstGeom>
          <a:ln w="3175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/>
          <p:cNvCxnSpPr>
            <a:stCxn id="20" idx="1"/>
            <a:endCxn id="19" idx="2"/>
          </p:cNvCxnSpPr>
          <p:nvPr/>
        </p:nvCxnSpPr>
        <p:spPr>
          <a:xfrm rot="5400000" flipH="1" flipV="1">
            <a:off x="4783306" y="1478736"/>
            <a:ext cx="941070" cy="4543502"/>
          </a:xfrm>
          <a:prstGeom prst="bentConnector3">
            <a:avLst>
              <a:gd name="adj1" fmla="val -21053"/>
            </a:avLst>
          </a:prstGeom>
          <a:ln w="3175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stCxn id="21" idx="1"/>
            <a:endCxn id="19" idx="2"/>
          </p:cNvCxnSpPr>
          <p:nvPr/>
        </p:nvCxnSpPr>
        <p:spPr>
          <a:xfrm rot="5400000" flipH="1" flipV="1">
            <a:off x="5008955" y="1704385"/>
            <a:ext cx="941070" cy="4092204"/>
          </a:xfrm>
          <a:prstGeom prst="bentConnector3">
            <a:avLst>
              <a:gd name="adj1" fmla="val -9450"/>
            </a:avLst>
          </a:prstGeom>
          <a:ln w="3175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 Verbindung 38"/>
          <p:cNvCxnSpPr>
            <a:stCxn id="22" idx="1"/>
            <a:endCxn id="19" idx="2"/>
          </p:cNvCxnSpPr>
          <p:nvPr/>
        </p:nvCxnSpPr>
        <p:spPr>
          <a:xfrm rot="5400000" flipH="1" flipV="1">
            <a:off x="5313750" y="1864116"/>
            <a:ext cx="796005" cy="3627677"/>
          </a:xfrm>
          <a:prstGeom prst="bentConnector3">
            <a:avLst>
              <a:gd name="adj1" fmla="val -18493"/>
            </a:avLst>
          </a:prstGeom>
          <a:ln w="3175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Shape 15"/>
          <p:cNvSpPr txBox="1"/>
          <p:nvPr/>
        </p:nvSpPr>
        <p:spPr>
          <a:xfrm>
            <a:off x="4502632" y="2634810"/>
            <a:ext cx="1077480" cy="290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400" b="1" smtClean="0">
                <a:latin typeface="Arial"/>
                <a:cs typeface="Arial"/>
              </a:rPr>
              <a:t>Fetch: 160µs</a:t>
            </a:r>
            <a:endParaRPr lang="en-US" b="1">
              <a:latin typeface="Arial"/>
              <a:cs typeface="Arial"/>
            </a:endParaRPr>
          </a:p>
        </p:txBody>
      </p:sp>
      <p:sp>
        <p:nvSpPr>
          <p:cNvPr id="46" name="TextShape 15"/>
          <p:cNvSpPr txBox="1"/>
          <p:nvPr/>
        </p:nvSpPr>
        <p:spPr>
          <a:xfrm>
            <a:off x="5366728" y="3930954"/>
            <a:ext cx="1077480" cy="290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400" b="1" smtClean="0">
                <a:latin typeface="Arial"/>
                <a:cs typeface="Arial"/>
              </a:rPr>
              <a:t>Evict</a:t>
            </a:r>
            <a:endParaRPr lang="en-US" b="1">
              <a:latin typeface="Arial"/>
              <a:cs typeface="Arial"/>
            </a:endParaRPr>
          </a:p>
        </p:txBody>
      </p:sp>
      <p:grpSp>
        <p:nvGrpSpPr>
          <p:cNvPr id="70" name="Gruppierung 69"/>
          <p:cNvGrpSpPr/>
          <p:nvPr/>
        </p:nvGrpSpPr>
        <p:grpSpPr>
          <a:xfrm>
            <a:off x="611560" y="4869160"/>
            <a:ext cx="7560840" cy="1152665"/>
            <a:chOff x="359532" y="3284983"/>
            <a:chExt cx="7560840" cy="864087"/>
          </a:xfrm>
        </p:grpSpPr>
        <p:sp>
          <p:nvSpPr>
            <p:cNvPr id="71" name="Abgerundetes Rechteck 70"/>
            <p:cNvSpPr/>
            <p:nvPr/>
          </p:nvSpPr>
          <p:spPr>
            <a:xfrm>
              <a:off x="827584" y="3284983"/>
              <a:ext cx="7092788" cy="864087"/>
            </a:xfrm>
            <a:prstGeom prst="roundRect">
              <a:avLst/>
            </a:prstGeom>
            <a:solidFill>
              <a:srgbClr val="FF6600"/>
            </a:solidFill>
            <a:ln/>
            <a:effectLst>
              <a:outerShdw blurRad="40000" dist="70739" dir="306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36000" rIns="0" anchor="ctr"/>
            <a:lstStyle/>
            <a:p>
              <a:r>
                <a:rPr lang="en-US" dirty="0" smtClean="0">
                  <a:latin typeface="Arial"/>
                  <a:cs typeface="Arial"/>
                </a:rPr>
                <a:t>  Total </a:t>
              </a:r>
              <a:r>
                <a:rPr lang="en-US" b="1" dirty="0" smtClean="0">
                  <a:latin typeface="Arial"/>
                  <a:cs typeface="Arial"/>
                </a:rPr>
                <a:t>Read</a:t>
              </a:r>
              <a:r>
                <a:rPr lang="en-US" dirty="0" smtClean="0">
                  <a:latin typeface="Arial"/>
                  <a:cs typeface="Arial"/>
                </a:rPr>
                <a:t> cost: </a:t>
              </a:r>
              <a:r>
                <a:rPr lang="en-US" dirty="0">
                  <a:latin typeface="Arial"/>
                  <a:cs typeface="Arial"/>
                </a:rPr>
                <a:t>7</a:t>
              </a:r>
              <a:r>
                <a:rPr lang="en-US" dirty="0" smtClean="0">
                  <a:latin typeface="Arial"/>
                  <a:cs typeface="Arial"/>
                </a:rPr>
                <a:t>x160µs = </a:t>
              </a:r>
              <a:r>
                <a:rPr lang="en-US" b="1" dirty="0" smtClean="0">
                  <a:latin typeface="Arial"/>
                  <a:cs typeface="Arial"/>
                </a:rPr>
                <a:t>1120µs</a:t>
              </a:r>
            </a:p>
            <a:p>
              <a:r>
                <a:rPr lang="en-US" dirty="0" smtClean="0">
                  <a:latin typeface="Arial"/>
                  <a:cs typeface="Arial"/>
                </a:rPr>
                <a:t>  Total </a:t>
              </a:r>
              <a:r>
                <a:rPr lang="en-US" b="1" dirty="0" smtClean="0">
                  <a:latin typeface="Arial"/>
                  <a:cs typeface="Arial"/>
                </a:rPr>
                <a:t>Write</a:t>
              </a:r>
              <a:r>
                <a:rPr lang="en-US" dirty="0" smtClean="0">
                  <a:latin typeface="Arial"/>
                  <a:cs typeface="Arial"/>
                </a:rPr>
                <a:t> cost: 2x500µs + 2x160µs = </a:t>
              </a:r>
              <a:r>
                <a:rPr lang="en-US" b="1" dirty="0" smtClean="0">
                  <a:latin typeface="Arial"/>
                  <a:cs typeface="Arial"/>
                </a:rPr>
                <a:t>1320µs</a:t>
              </a:r>
            </a:p>
            <a:p>
              <a:endParaRPr lang="en-US" sz="800" b="1" dirty="0" smtClean="0">
                <a:latin typeface="Arial"/>
                <a:cs typeface="Arial"/>
              </a:endParaRPr>
            </a:p>
            <a:p>
              <a:r>
                <a:rPr lang="en-US" b="1" dirty="0" smtClean="0">
                  <a:latin typeface="Arial"/>
                  <a:cs typeface="Arial"/>
                </a:rPr>
                <a:t>  Eviction costs outweigh fetch costs! (with 2 out of </a:t>
              </a:r>
              <a:r>
                <a:rPr lang="en-US" b="1" dirty="0">
                  <a:latin typeface="Arial"/>
                  <a:cs typeface="Arial"/>
                </a:rPr>
                <a:t>9</a:t>
              </a:r>
              <a:r>
                <a:rPr lang="en-US" b="1" dirty="0" smtClean="0">
                  <a:latin typeface="Arial"/>
                  <a:cs typeface="Arial"/>
                </a:rPr>
                <a:t> requests!)</a:t>
              </a:r>
              <a:endParaRPr lang="en-US" b="1" dirty="0">
                <a:latin typeface="Arial"/>
                <a:cs typeface="Arial"/>
              </a:endParaRPr>
            </a:p>
          </p:txBody>
        </p:sp>
        <p:sp>
          <p:nvSpPr>
            <p:cNvPr id="72" name="Eingebuchteter Richtungspfeil 71"/>
            <p:cNvSpPr/>
            <p:nvPr/>
          </p:nvSpPr>
          <p:spPr bwMode="gray">
            <a:xfrm>
              <a:off x="359532" y="3356983"/>
              <a:ext cx="396044" cy="756080"/>
            </a:xfrm>
            <a:prstGeom prst="chevron">
              <a:avLst/>
            </a:prstGeom>
            <a:solidFill>
              <a:srgbClr val="CC66FF"/>
            </a:solidFill>
            <a:ln/>
            <a:effectLst>
              <a:outerShdw blurRad="40000" dist="70739" dir="306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Ins="0" anchor="ctr"/>
            <a:lstStyle/>
            <a:p>
              <a:pPr algn="ctr" eaLnBrk="0" hangingPunct="0">
                <a:spcBef>
                  <a:spcPct val="20000"/>
                </a:spcBef>
              </a:pPr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310821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Read/Write Asymmetry</a:t>
            </a:r>
            <a:endParaRPr lang="en-US"/>
          </a:p>
        </p:txBody>
      </p:sp>
      <p:graphicFrame>
        <p:nvGraphicFramePr>
          <p:cNvPr id="103" name="1 Gráfico"/>
          <p:cNvGraphicFramePr/>
          <p:nvPr>
            <p:extLst>
              <p:ext uri="{D42A27DB-BD31-4B8C-83A1-F6EECF244321}">
                <p14:modId xmlns:p14="http://schemas.microsoft.com/office/powerpoint/2010/main" val="3463430096"/>
              </p:ext>
            </p:extLst>
          </p:nvPr>
        </p:nvGraphicFramePr>
        <p:xfrm>
          <a:off x="539552" y="1052736"/>
          <a:ext cx="820891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3" name="Bild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869160"/>
            <a:ext cx="654850" cy="505981"/>
          </a:xfrm>
          <a:prstGeom prst="rect">
            <a:avLst/>
          </a:prstGeom>
        </p:spPr>
      </p:pic>
      <p:pic>
        <p:nvPicPr>
          <p:cNvPr id="85" name="Grafik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81175">
            <a:off x="1472677" y="1432320"/>
            <a:ext cx="543381" cy="62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5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560840" cy="648072"/>
          </a:xfrm>
        </p:spPr>
        <p:txBody>
          <a:bodyPr/>
          <a:lstStyle/>
          <a:p>
            <a:r>
              <a:rPr lang="en-US" dirty="0" smtClean="0"/>
              <a:t>Cost of FTL, Backwards Compatibility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2376264"/>
          </a:xfrm>
        </p:spPr>
        <p:txBody>
          <a:bodyPr>
            <a:normAutofit/>
          </a:bodyPr>
          <a:lstStyle/>
          <a:p>
            <a:r>
              <a:rPr lang="en-US" dirty="0"/>
              <a:t>Unpredictable </a:t>
            </a:r>
            <a:r>
              <a:rPr lang="en-US" dirty="0" smtClean="0"/>
              <a:t>performance - background </a:t>
            </a:r>
            <a:r>
              <a:rPr lang="en-US" dirty="0"/>
              <a:t>processes</a:t>
            </a:r>
          </a:p>
          <a:p>
            <a:r>
              <a:rPr lang="en-US" dirty="0"/>
              <a:t>Adverse performance impact </a:t>
            </a:r>
            <a:r>
              <a:rPr lang="en-US" dirty="0" smtClean="0"/>
              <a:t>- limited </a:t>
            </a:r>
            <a:r>
              <a:rPr lang="en-US" dirty="0"/>
              <a:t>on-device </a:t>
            </a:r>
            <a:r>
              <a:rPr lang="en-US" dirty="0" smtClean="0"/>
              <a:t>resources</a:t>
            </a:r>
            <a:endParaRPr lang="en-US" dirty="0"/>
          </a:p>
          <a:p>
            <a:r>
              <a:rPr lang="en-US" dirty="0" smtClean="0"/>
              <a:t>Redundant </a:t>
            </a:r>
            <a:r>
              <a:rPr lang="en-US" dirty="0"/>
              <a:t>functionality </a:t>
            </a:r>
            <a:r>
              <a:rPr lang="en-US" dirty="0" smtClean="0"/>
              <a:t>- at </a:t>
            </a:r>
            <a:r>
              <a:rPr lang="en-US" dirty="0"/>
              <a:t>different layers </a:t>
            </a:r>
            <a:r>
              <a:rPr lang="en-US" dirty="0" smtClean="0"/>
              <a:t>on the I</a:t>
            </a:r>
            <a:r>
              <a:rPr lang="en-US" dirty="0"/>
              <a:t>/O </a:t>
            </a:r>
            <a:r>
              <a:rPr lang="en-US" dirty="0" smtClean="0"/>
              <a:t>path</a:t>
            </a:r>
          </a:p>
          <a:p>
            <a:r>
              <a:rPr lang="en-US" dirty="0"/>
              <a:t>Lack of information and control </a:t>
            </a:r>
            <a:r>
              <a:rPr lang="en-US" dirty="0" smtClean="0"/>
              <a:t>prevents complete </a:t>
            </a:r>
            <a:r>
              <a:rPr lang="en-US" dirty="0"/>
              <a:t>utilization of physical characteristics of the NAND </a:t>
            </a:r>
            <a:r>
              <a:rPr lang="en-US" dirty="0" smtClean="0"/>
              <a:t>Flash</a:t>
            </a:r>
            <a:endParaRPr lang="en-US" dirty="0"/>
          </a:p>
          <a:p>
            <a:endParaRPr lang="en-US" dirty="0"/>
          </a:p>
        </p:txBody>
      </p:sp>
      <p:pic>
        <p:nvPicPr>
          <p:cNvPr id="7" name="1 Imagen" descr="rlatency7.png"/>
          <p:cNvPicPr>
            <a:picLocks noChangeAspect="1"/>
          </p:cNvPicPr>
          <p:nvPr/>
        </p:nvPicPr>
        <p:blipFill>
          <a:blip r:embed="rId3" cstate="print"/>
          <a:srcRect l="275" t="18942" b="1501"/>
          <a:stretch>
            <a:fillRect/>
          </a:stretch>
        </p:blipFill>
        <p:spPr>
          <a:xfrm>
            <a:off x="609600" y="3352800"/>
            <a:ext cx="7986340" cy="3164399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>
          <a:xfrm>
            <a:off x="1219200" y="4649788"/>
            <a:ext cx="1806013" cy="836612"/>
          </a:xfrm>
          <a:prstGeom prst="roundRect">
            <a:avLst/>
          </a:prstGeom>
          <a:solidFill>
            <a:srgbClr val="FF6600"/>
          </a:solidFill>
          <a:ln/>
          <a:effectLst>
            <a:outerShdw blurRad="40000" dist="70739" dir="306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Ins="0" anchor="ctr"/>
          <a:lstStyle/>
          <a:p>
            <a:pPr marL="179388" lvl="0" indent="-179388" algn="ctr" eaLnBrk="0" hangingPunct="0">
              <a:spcBef>
                <a:spcPct val="20000"/>
              </a:spcBef>
              <a:defRPr/>
            </a:pPr>
            <a:r>
              <a:rPr lang="en-US" sz="1400" b="1" kern="0" dirty="0" smtClean="0">
                <a:ea typeface="ＭＳ Ｐゴシック" charset="-128"/>
                <a:cs typeface="ＭＳ Ｐゴシック" charset="-128"/>
              </a:rPr>
              <a:t>≈ 10 000, 4KB </a:t>
            </a:r>
            <a:r>
              <a:rPr lang="en-US" sz="1400" b="1" kern="0" dirty="0" err="1" smtClean="0">
                <a:ea typeface="ＭＳ Ｐゴシック" charset="-128"/>
                <a:cs typeface="ＭＳ Ｐゴシック" charset="-128"/>
              </a:rPr>
              <a:t>Req</a:t>
            </a:r>
            <a:r>
              <a:rPr lang="en-US" sz="1400" b="1" kern="0" dirty="0" smtClean="0">
                <a:ea typeface="ＭＳ Ｐゴシック" charset="-128"/>
                <a:cs typeface="ＭＳ Ｐゴシック" charset="-128"/>
              </a:rPr>
              <a:t> </a:t>
            </a:r>
          </a:p>
          <a:p>
            <a:pPr marL="179388" lvl="0" indent="-179388" algn="ctr" eaLnBrk="0" hangingPunct="0">
              <a:spcBef>
                <a:spcPct val="20000"/>
              </a:spcBef>
              <a:defRPr/>
            </a:pPr>
            <a:r>
              <a:rPr lang="en-US" sz="1400" b="1" kern="0" dirty="0" smtClean="0">
                <a:ea typeface="ＭＳ Ｐゴシック" charset="-128"/>
                <a:cs typeface="ＭＳ Ｐゴシック" charset="-128"/>
              </a:rPr>
              <a:t>≈ 40 MB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990600" y="5637212"/>
            <a:ext cx="2236788" cy="1588"/>
          </a:xfrm>
          <a:prstGeom prst="straightConnector1">
            <a:avLst/>
          </a:prstGeom>
          <a:ln w="38100" cap="flat" cmpd="sng" algn="ctr">
            <a:solidFill>
              <a:srgbClr val="FF66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905000" y="5574268"/>
            <a:ext cx="41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T</a:t>
            </a:r>
            <a:r>
              <a:rPr lang="en-US" b="1" baseline="-25000" dirty="0" smtClean="0">
                <a:solidFill>
                  <a:srgbClr val="FF6600"/>
                </a:solidFill>
              </a:rPr>
              <a:t>a</a:t>
            </a:r>
            <a:endParaRPr lang="en-US" b="1" baseline="-25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8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416824" cy="8640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we using </a:t>
            </a:r>
            <a:r>
              <a:rPr lang="en-US" dirty="0"/>
              <a:t>hardware </a:t>
            </a:r>
            <a:r>
              <a:rPr lang="en-US" dirty="0" smtClean="0"/>
              <a:t>efficiently?</a:t>
            </a:r>
            <a:br>
              <a:rPr lang="en-US" dirty="0" smtClean="0"/>
            </a:br>
            <a:r>
              <a:rPr lang="en-US" dirty="0" smtClean="0"/>
              <a:t>What does the future bring?</a:t>
            </a:r>
            <a:endParaRPr lang="en-US" dirty="0"/>
          </a:p>
        </p:txBody>
      </p:sp>
      <p:sp>
        <p:nvSpPr>
          <p:cNvPr id="7" name="Abgerundetes Rechteck 6"/>
          <p:cNvSpPr/>
          <p:nvPr/>
        </p:nvSpPr>
        <p:spPr>
          <a:xfrm>
            <a:off x="3200400" y="3352800"/>
            <a:ext cx="2819400" cy="1066800"/>
          </a:xfrm>
          <a:prstGeom prst="roundRect">
            <a:avLst/>
          </a:prstGeom>
          <a:solidFill>
            <a:srgbClr val="FF6600"/>
          </a:solidFill>
          <a:ln/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Hardware Trends</a:t>
            </a: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[A. von </a:t>
            </a:r>
            <a:r>
              <a:rPr lang="de-DE" sz="1600" b="1" dirty="0" err="1" smtClean="0">
                <a:solidFill>
                  <a:schemeClr val="bg1"/>
                </a:solidFill>
              </a:rPr>
              <a:t>Bechtolsheim</a:t>
            </a:r>
            <a:r>
              <a:rPr lang="de-DE" sz="1600" b="1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381000" y="2362200"/>
            <a:ext cx="2590800" cy="914400"/>
          </a:xfrm>
          <a:prstGeom prst="roundRect">
            <a:avLst/>
          </a:prstGeom>
          <a:noFill/>
          <a:ln w="28575" cap="flat" cmpd="sng" algn="ctr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10800" rIns="0" bIns="10800" rtlCol="0" anchor="ctr"/>
          <a:lstStyle/>
          <a:p>
            <a:pPr algn="ctr"/>
            <a:r>
              <a:rPr lang="en-US" b="1" dirty="0" smtClean="0">
                <a:solidFill>
                  <a:srgbClr val="23386B"/>
                </a:solidFill>
              </a:rPr>
              <a:t>Computing Power</a:t>
            </a:r>
          </a:p>
          <a:p>
            <a:pPr algn="ctr"/>
            <a:endParaRPr lang="en-US" sz="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1000 Core/CPU by 2022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3387725" y="1600200"/>
            <a:ext cx="2555875" cy="914400"/>
          </a:xfrm>
          <a:prstGeom prst="roundRect">
            <a:avLst/>
          </a:prstGeom>
          <a:noFill/>
          <a:ln w="28575" cap="flat" cmpd="sng" algn="ctr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10800" rIns="0" bIns="10800" rtlCol="0" anchor="ctr"/>
          <a:lstStyle/>
          <a:p>
            <a:pPr algn="ctr"/>
            <a:r>
              <a:rPr lang="en-US" b="1" dirty="0" smtClean="0">
                <a:solidFill>
                  <a:srgbClr val="23386B"/>
                </a:solidFill>
              </a:rPr>
              <a:t>Large Main Memories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128 TB by 2022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1600201" y="4953000"/>
            <a:ext cx="2743200" cy="914400"/>
          </a:xfrm>
          <a:prstGeom prst="roundRect">
            <a:avLst/>
          </a:prstGeom>
          <a:noFill/>
          <a:ln w="28575" cap="flat" cmpd="sng" algn="ctr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10800" rIns="0" bIns="10800" rtlCol="0" anchor="ctr"/>
          <a:lstStyle/>
          <a:p>
            <a:pPr algn="ctr"/>
            <a:r>
              <a:rPr lang="en-US" b="1" dirty="0" smtClean="0">
                <a:solidFill>
                  <a:srgbClr val="23386B"/>
                </a:solidFill>
              </a:rPr>
              <a:t>Fast Persistent Storage</a:t>
            </a:r>
          </a:p>
          <a:p>
            <a:pPr algn="ctr"/>
            <a:endParaRPr lang="en-US" sz="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1TB Flash Chips by 2022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5029200" y="4953000"/>
            <a:ext cx="2743200" cy="914400"/>
          </a:xfrm>
          <a:prstGeom prst="roundRect">
            <a:avLst/>
          </a:prstGeom>
          <a:noFill/>
          <a:ln w="28575" cap="flat" cmpd="sng" algn="ctr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10800" rIns="0" bIns="10800" rtlCol="0" anchor="ctr"/>
          <a:lstStyle/>
          <a:p>
            <a:pPr algn="ctr"/>
            <a:r>
              <a:rPr lang="en-US" b="1" dirty="0" smtClean="0">
                <a:solidFill>
                  <a:srgbClr val="23386B"/>
                </a:solidFill>
              </a:rPr>
              <a:t>Non-Volatile Memories</a:t>
            </a:r>
          </a:p>
          <a:p>
            <a:pPr algn="ctr"/>
            <a:endParaRPr lang="en-US" sz="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512 TB by 2022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6324600" y="2362200"/>
            <a:ext cx="2555875" cy="1143000"/>
          </a:xfrm>
          <a:prstGeom prst="roundRect">
            <a:avLst/>
          </a:prstGeom>
          <a:noFill/>
          <a:ln w="28575" cap="flat" cmpd="sng" algn="ctr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10800" rIns="0" bIns="10800" rtlCol="0" anchor="ctr"/>
          <a:lstStyle/>
          <a:p>
            <a:pPr algn="ctr"/>
            <a:r>
              <a:rPr lang="en-US" b="1" dirty="0" smtClean="0">
                <a:solidFill>
                  <a:srgbClr val="23386B"/>
                </a:solidFill>
              </a:rPr>
              <a:t>Bandwidth</a:t>
            </a:r>
          </a:p>
          <a:p>
            <a:pPr algn="ctr"/>
            <a:endParaRPr lang="en-US" sz="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Memory: 2.5 TB/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IO: 250 GB/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962400" y="6230779"/>
            <a:ext cx="5029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Andreas von </a:t>
            </a:r>
            <a:r>
              <a:rPr lang="de-DE" sz="1000" dirty="0" err="1" smtClean="0"/>
              <a:t>Bechtolsheim</a:t>
            </a:r>
            <a:r>
              <a:rPr lang="de-DE" sz="1000" dirty="0" smtClean="0"/>
              <a:t>. Technologies </a:t>
            </a:r>
            <a:r>
              <a:rPr lang="de-DE" sz="1000" dirty="0" err="1" smtClean="0"/>
              <a:t>for</a:t>
            </a:r>
            <a:r>
              <a:rPr lang="de-DE" sz="1000" dirty="0" smtClean="0"/>
              <a:t> Data-  Intensive Computing. HTPS 2009</a:t>
            </a:r>
          </a:p>
        </p:txBody>
      </p:sp>
    </p:spTree>
    <p:extLst>
      <p:ext uri="{BB962C8B-B14F-4D97-AF65-F5344CB8AC3E}">
        <p14:creationId xmlns:p14="http://schemas.microsoft.com/office/powerpoint/2010/main" val="118159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gray">
          <a:xfrm>
            <a:off x="684286" y="1076564"/>
            <a:ext cx="8280202" cy="30725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Data Management Lab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http://</a:t>
            </a:r>
            <a:r>
              <a:rPr lang="en-US" dirty="0" err="1" smtClean="0"/>
              <a:t>dblab.reutlingen-university.de</a:t>
            </a:r>
            <a:endParaRPr lang="en-US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2" name="Rechteck 1"/>
          <p:cNvSpPr/>
          <p:nvPr/>
        </p:nvSpPr>
        <p:spPr>
          <a:xfrm>
            <a:off x="4067944" y="5373216"/>
            <a:ext cx="4788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„People who are really serious about software should make their own hardware„</a:t>
            </a:r>
          </a:p>
          <a:p>
            <a:pPr algn="r"/>
            <a:endParaRPr lang="en-US" sz="1000" b="1" dirty="0" smtClean="0">
              <a:latin typeface="Arial"/>
              <a:cs typeface="Arial"/>
            </a:endParaRPr>
          </a:p>
          <a:p>
            <a:pPr algn="r"/>
            <a:r>
              <a:rPr lang="en-US" b="1" dirty="0" smtClean="0">
                <a:latin typeface="Arial"/>
                <a:cs typeface="Arial"/>
              </a:rPr>
              <a:t>Dr. Alan Kay,  2003 Turing Award Laureate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891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 Message…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Design tradeoff: </a:t>
            </a:r>
          </a:p>
          <a:p>
            <a:pPr marL="695325" lvl="1" indent="-514350">
              <a:buFont typeface="+mj-lt"/>
              <a:buAutoNum type="romanLcPeriod"/>
            </a:pPr>
            <a:r>
              <a:rPr lang="en-US" dirty="0" smtClean="0"/>
              <a:t>Trade </a:t>
            </a:r>
            <a:r>
              <a:rPr lang="en-US" dirty="0" err="1" smtClean="0"/>
              <a:t>hitrate</a:t>
            </a:r>
            <a:r>
              <a:rPr lang="en-US" dirty="0" smtClean="0"/>
              <a:t> and computational intensiveness for </a:t>
            </a:r>
          </a:p>
          <a:p>
            <a:pPr marL="695325" lvl="1" indent="-514350">
              <a:buFont typeface="+mj-lt"/>
              <a:buAutoNum type="romanLcPeriod"/>
            </a:pPr>
            <a:r>
              <a:rPr lang="en-US" dirty="0" smtClean="0"/>
              <a:t>lower eviction costs to minimize </a:t>
            </a:r>
            <a:r>
              <a:rPr lang="en-US" dirty="0"/>
              <a:t>the overall performance </a:t>
            </a:r>
            <a:r>
              <a:rPr lang="en-US" dirty="0" smtClean="0"/>
              <a:t>penalty</a:t>
            </a:r>
          </a:p>
          <a:p>
            <a:pPr lvl="1"/>
            <a:r>
              <a:rPr lang="en-US" dirty="0" smtClean="0"/>
              <a:t>In line </a:t>
            </a:r>
            <a:r>
              <a:rPr lang="en-US" dirty="0"/>
              <a:t>with </a:t>
            </a:r>
            <a:r>
              <a:rPr lang="en-US" dirty="0" smtClean="0"/>
              <a:t>present </a:t>
            </a:r>
            <a:r>
              <a:rPr lang="en-US" dirty="0"/>
              <a:t>hardware trends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Asymmetry considered first-class criterion besides </a:t>
            </a:r>
            <a:r>
              <a:rPr lang="en-US" dirty="0" err="1"/>
              <a:t>hitrate</a:t>
            </a:r>
            <a:r>
              <a:rPr lang="en-US" dirty="0"/>
              <a:t>!</a:t>
            </a:r>
          </a:p>
          <a:p>
            <a:pPr lvl="1"/>
            <a:r>
              <a:rPr lang="en-US" dirty="0">
                <a:sym typeface="Wingdings"/>
              </a:rPr>
              <a:t>Spatial locality to address w</a:t>
            </a:r>
            <a:r>
              <a:rPr lang="en-US" dirty="0"/>
              <a:t>rite-aspects of asymmetry</a:t>
            </a:r>
          </a:p>
          <a:p>
            <a:pPr lvl="1"/>
            <a:r>
              <a:rPr lang="en-US" dirty="0"/>
              <a:t>Use semi-sequential writes and grid </a:t>
            </a:r>
            <a:r>
              <a:rPr lang="en-US" dirty="0" smtClean="0"/>
              <a:t>clustering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propose FBARC:</a:t>
            </a:r>
          </a:p>
          <a:p>
            <a:pPr lvl="1"/>
            <a:r>
              <a:rPr lang="en-US" dirty="0" smtClean="0"/>
              <a:t>Based on ARC</a:t>
            </a:r>
          </a:p>
          <a:p>
            <a:pPr lvl="1"/>
            <a:r>
              <a:rPr lang="en-US" dirty="0" smtClean="0"/>
              <a:t>Write-efficient and endurance-aware</a:t>
            </a:r>
          </a:p>
          <a:p>
            <a:pPr lvl="1"/>
            <a:r>
              <a:rPr lang="en-US" dirty="0" smtClean="0"/>
              <a:t>High </a:t>
            </a:r>
            <a:r>
              <a:rPr lang="en-US" dirty="0" err="1" smtClean="0"/>
              <a:t>hitrate</a:t>
            </a:r>
            <a:endParaRPr lang="en-US" dirty="0" smtClean="0"/>
          </a:p>
          <a:p>
            <a:pPr lvl="1"/>
            <a:r>
              <a:rPr lang="en-US" dirty="0" smtClean="0"/>
              <a:t>Computationally efficient – static grid clustering</a:t>
            </a:r>
          </a:p>
          <a:p>
            <a:pPr lvl="1"/>
            <a:r>
              <a:rPr lang="en-US" dirty="0" smtClean="0"/>
              <a:t>Workload adaptive</a:t>
            </a:r>
          </a:p>
          <a:p>
            <a:pPr lvl="1"/>
            <a:r>
              <a:rPr lang="en-US" dirty="0" smtClean="0"/>
              <a:t>Scan-resistant</a:t>
            </a:r>
          </a:p>
        </p:txBody>
      </p:sp>
    </p:spTree>
    <p:extLst>
      <p:ext uri="{BB962C8B-B14F-4D97-AF65-F5344CB8AC3E}">
        <p14:creationId xmlns:p14="http://schemas.microsoft.com/office/powerpoint/2010/main" val="43542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FBARC</a:t>
            </a: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1676725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4403"/>
            <a:ext cx="9144000" cy="1676725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48619"/>
            <a:ext cx="9144000" cy="16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9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ARC and FBARC</a:t>
            </a: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323528" y="1052736"/>
            <a:ext cx="4680520" cy="5184576"/>
          </a:xfrm>
        </p:spPr>
        <p:txBody>
          <a:bodyPr/>
          <a:lstStyle/>
          <a:p>
            <a:r>
              <a:rPr lang="en-US" smtClean="0"/>
              <a:t>ARC</a:t>
            </a:r>
          </a:p>
          <a:p>
            <a:pPr lvl="1"/>
            <a:r>
              <a:rPr lang="en-US" smtClean="0"/>
              <a:t>2 aspects of temporal locality</a:t>
            </a:r>
          </a:p>
          <a:p>
            <a:pPr lvl="1"/>
            <a:r>
              <a:rPr lang="en-US" smtClean="0"/>
              <a:t>LRU organized lists</a:t>
            </a:r>
          </a:p>
          <a:p>
            <a:pPr lvl="1"/>
            <a:r>
              <a:rPr lang="en-US" smtClean="0"/>
              <a:t>Buffered pages held in T-Lists</a:t>
            </a:r>
          </a:p>
          <a:p>
            <a:pPr lvl="1"/>
            <a:r>
              <a:rPr lang="en-US" smtClean="0"/>
              <a:t>Metadata of evicted pages in B-Lists</a:t>
            </a:r>
          </a:p>
          <a:p>
            <a:pPr lvl="1"/>
            <a:endParaRPr lang="en-US" smtClean="0"/>
          </a:p>
          <a:p>
            <a:r>
              <a:rPr lang="en-US" smtClean="0"/>
              <a:t>FBARC</a:t>
            </a:r>
          </a:p>
          <a:p>
            <a:pPr lvl="1"/>
            <a:r>
              <a:rPr lang="en-US" smtClean="0"/>
              <a:t>Adds L3 to support spatial locality</a:t>
            </a:r>
          </a:p>
          <a:p>
            <a:pPr lvl="1"/>
            <a:r>
              <a:rPr lang="en-US" smtClean="0"/>
              <a:t>T3 organized for clustering</a:t>
            </a:r>
          </a:p>
          <a:p>
            <a:pPr lvl="1"/>
            <a:r>
              <a:rPr lang="en-US" smtClean="0"/>
              <a:t>B3 still LRU organized</a:t>
            </a:r>
          </a:p>
          <a:p>
            <a:endParaRPr lang="en-US"/>
          </a:p>
        </p:txBody>
      </p:sp>
      <p:pic>
        <p:nvPicPr>
          <p:cNvPr id="17" name="Bild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3"/>
            <a:ext cx="3778407" cy="450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6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3"/>
            <a:ext cx="3778407" cy="4506101"/>
          </a:xfrm>
          <a:prstGeom prst="rect">
            <a:avLst/>
          </a:prstGeom>
        </p:spPr>
      </p:pic>
      <p:sp>
        <p:nvSpPr>
          <p:cNvPr id="142" name="CustomShape 3"/>
          <p:cNvSpPr/>
          <p:nvPr/>
        </p:nvSpPr>
        <p:spPr>
          <a:xfrm>
            <a:off x="5209560" y="312336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FBARC Example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New pages enter T1</a:t>
            </a:r>
          </a:p>
          <a:p>
            <a:pPr marL="36000" indent="0">
              <a:buNone/>
            </a:pPr>
            <a:endParaRPr lang="en-US"/>
          </a:p>
        </p:txBody>
      </p:sp>
      <p:pic>
        <p:nvPicPr>
          <p:cNvPr id="7" name="Grafik 30"/>
          <p:cNvPicPr/>
          <p:nvPr/>
        </p:nvPicPr>
        <p:blipFill>
          <a:blip r:embed="rId3"/>
          <a:stretch>
            <a:fillRect/>
          </a:stretch>
        </p:blipFill>
        <p:spPr>
          <a:xfrm rot="10800000">
            <a:off x="7802471" y="5282320"/>
            <a:ext cx="1017000" cy="1169640"/>
          </a:xfrm>
          <a:prstGeom prst="rect">
            <a:avLst/>
          </a:prstGeom>
        </p:spPr>
      </p:pic>
      <p:cxnSp>
        <p:nvCxnSpPr>
          <p:cNvPr id="8" name="Gerade Verbindung mit Pfeil 7"/>
          <p:cNvCxnSpPr>
            <a:stCxn id="7" idx="2"/>
            <a:endCxn id="142" idx="3"/>
          </p:cNvCxnSpPr>
          <p:nvPr/>
        </p:nvCxnSpPr>
        <p:spPr>
          <a:xfrm flipH="1" flipV="1">
            <a:off x="5875560" y="3183300"/>
            <a:ext cx="2435411" cy="2099020"/>
          </a:xfrm>
          <a:prstGeom prst="straightConnector1">
            <a:avLst/>
          </a:prstGeom>
          <a:ln>
            <a:headEnd type="none"/>
            <a:tailEnd type="arrow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28209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000000"/>
                </a:solidFill>
              </a:rPr>
              <a:t>FBARC Example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052736"/>
            <a:ext cx="4608512" cy="5184576"/>
          </a:xfrm>
        </p:spPr>
        <p:txBody>
          <a:bodyPr/>
          <a:lstStyle/>
          <a:p>
            <a:r>
              <a:rPr lang="en-US" smtClean="0"/>
              <a:t>New pages enter T1, until the cache is full</a:t>
            </a:r>
          </a:p>
          <a:p>
            <a:pPr marL="36000" indent="0">
              <a:buNone/>
            </a:pPr>
            <a:endParaRPr lang="en-US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3"/>
            <a:ext cx="3778407" cy="4506101"/>
          </a:xfrm>
          <a:prstGeom prst="rect">
            <a:avLst/>
          </a:prstGeom>
        </p:spPr>
      </p:pic>
      <p:sp>
        <p:nvSpPr>
          <p:cNvPr id="6" name="CustomShape 3"/>
          <p:cNvSpPr/>
          <p:nvPr/>
        </p:nvSpPr>
        <p:spPr>
          <a:xfrm>
            <a:off x="5203440" y="317196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7" name="CustomShape 4"/>
          <p:cNvSpPr/>
          <p:nvPr/>
        </p:nvSpPr>
        <p:spPr>
          <a:xfrm>
            <a:off x="5203440" y="305208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8" name="CustomShape 5"/>
          <p:cNvSpPr/>
          <p:nvPr/>
        </p:nvSpPr>
        <p:spPr>
          <a:xfrm>
            <a:off x="5203440" y="293220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9" name="CustomShape 6"/>
          <p:cNvSpPr/>
          <p:nvPr/>
        </p:nvSpPr>
        <p:spPr>
          <a:xfrm>
            <a:off x="5203440" y="281232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0" name="CustomShape 7"/>
          <p:cNvSpPr/>
          <p:nvPr/>
        </p:nvSpPr>
        <p:spPr>
          <a:xfrm>
            <a:off x="5203440" y="269280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1" name="CustomShape 8"/>
          <p:cNvSpPr/>
          <p:nvPr/>
        </p:nvSpPr>
        <p:spPr>
          <a:xfrm>
            <a:off x="5203440" y="257292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2" name="CustomShape 9"/>
          <p:cNvSpPr/>
          <p:nvPr/>
        </p:nvSpPr>
        <p:spPr>
          <a:xfrm>
            <a:off x="5203440" y="245340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3" name="CustomShape 10"/>
          <p:cNvSpPr/>
          <p:nvPr/>
        </p:nvSpPr>
        <p:spPr>
          <a:xfrm>
            <a:off x="5203440" y="233388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4" name="CustomShape 11"/>
          <p:cNvSpPr/>
          <p:nvPr/>
        </p:nvSpPr>
        <p:spPr>
          <a:xfrm>
            <a:off x="5203440" y="221400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5" name="CustomShape 12"/>
          <p:cNvSpPr/>
          <p:nvPr/>
        </p:nvSpPr>
        <p:spPr>
          <a:xfrm>
            <a:off x="5203440" y="209448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6" name="CustomShape 13"/>
          <p:cNvSpPr/>
          <p:nvPr/>
        </p:nvSpPr>
        <p:spPr>
          <a:xfrm>
            <a:off x="5203440" y="197460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pic>
        <p:nvPicPr>
          <p:cNvPr id="17" name="Grafik 30"/>
          <p:cNvPicPr/>
          <p:nvPr/>
        </p:nvPicPr>
        <p:blipFill>
          <a:blip r:embed="rId3"/>
          <a:stretch>
            <a:fillRect/>
          </a:stretch>
        </p:blipFill>
        <p:spPr>
          <a:xfrm rot="10800000">
            <a:off x="7802471" y="5282320"/>
            <a:ext cx="1017000" cy="1169640"/>
          </a:xfrm>
          <a:prstGeom prst="rect">
            <a:avLst/>
          </a:prstGeom>
        </p:spPr>
      </p:pic>
      <p:cxnSp>
        <p:nvCxnSpPr>
          <p:cNvPr id="18" name="Gerade Verbindung mit Pfeil 17"/>
          <p:cNvCxnSpPr>
            <a:stCxn id="17" idx="2"/>
            <a:endCxn id="10" idx="3"/>
          </p:cNvCxnSpPr>
          <p:nvPr/>
        </p:nvCxnSpPr>
        <p:spPr>
          <a:xfrm flipH="1" flipV="1">
            <a:off x="5869440" y="2752740"/>
            <a:ext cx="2441531" cy="2529580"/>
          </a:xfrm>
          <a:prstGeom prst="straightConnector1">
            <a:avLst/>
          </a:prstGeom>
          <a:ln>
            <a:headEnd type="none"/>
            <a:tailEnd type="arrow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7718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000000"/>
                </a:solidFill>
              </a:rPr>
              <a:t>FBARC Example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052736"/>
            <a:ext cx="4608512" cy="5184576"/>
          </a:xfrm>
        </p:spPr>
        <p:txBody>
          <a:bodyPr/>
          <a:lstStyle/>
          <a:p>
            <a:r>
              <a:rPr lang="en-US" dirty="0" smtClean="0"/>
              <a:t>When a Page in T1 or T3 is accessed again it moves to T2</a:t>
            </a:r>
          </a:p>
          <a:p>
            <a:endParaRPr lang="en-US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3"/>
            <a:ext cx="3778407" cy="4506101"/>
          </a:xfrm>
          <a:prstGeom prst="rect">
            <a:avLst/>
          </a:prstGeom>
        </p:spPr>
      </p:pic>
      <p:sp>
        <p:nvSpPr>
          <p:cNvPr id="6" name="CustomShape 3"/>
          <p:cNvSpPr/>
          <p:nvPr/>
        </p:nvSpPr>
        <p:spPr>
          <a:xfrm>
            <a:off x="5203440" y="317196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7" name="CustomShape 4"/>
          <p:cNvSpPr/>
          <p:nvPr/>
        </p:nvSpPr>
        <p:spPr>
          <a:xfrm>
            <a:off x="5203440" y="305208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8" name="CustomShape 5"/>
          <p:cNvSpPr/>
          <p:nvPr/>
        </p:nvSpPr>
        <p:spPr>
          <a:xfrm>
            <a:off x="5203440" y="293220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9" name="CustomShape 6"/>
          <p:cNvSpPr/>
          <p:nvPr/>
        </p:nvSpPr>
        <p:spPr>
          <a:xfrm>
            <a:off x="5203440" y="2812320"/>
            <a:ext cx="666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0" name="CustomShape 7"/>
          <p:cNvSpPr/>
          <p:nvPr/>
        </p:nvSpPr>
        <p:spPr>
          <a:xfrm>
            <a:off x="8006400" y="3130560"/>
            <a:ext cx="612000" cy="11988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1" name="CustomShape 8"/>
          <p:cNvSpPr/>
          <p:nvPr/>
        </p:nvSpPr>
        <p:spPr>
          <a:xfrm>
            <a:off x="8006400" y="3010680"/>
            <a:ext cx="612000" cy="11988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2" name="CustomShape 9"/>
          <p:cNvSpPr/>
          <p:nvPr/>
        </p:nvSpPr>
        <p:spPr>
          <a:xfrm>
            <a:off x="8006400" y="2891160"/>
            <a:ext cx="612000" cy="11988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3" name="CustomShape 10"/>
          <p:cNvSpPr/>
          <p:nvPr/>
        </p:nvSpPr>
        <p:spPr>
          <a:xfrm>
            <a:off x="6601680" y="3148560"/>
            <a:ext cx="612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4" name="CustomShape 11"/>
          <p:cNvSpPr/>
          <p:nvPr/>
        </p:nvSpPr>
        <p:spPr>
          <a:xfrm>
            <a:off x="6601680" y="3028680"/>
            <a:ext cx="612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5" name="CustomShape 12"/>
          <p:cNvSpPr/>
          <p:nvPr/>
        </p:nvSpPr>
        <p:spPr>
          <a:xfrm>
            <a:off x="6601680" y="2909160"/>
            <a:ext cx="612000" cy="11988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6" name="CustomShape 13"/>
          <p:cNvSpPr/>
          <p:nvPr/>
        </p:nvSpPr>
        <p:spPr>
          <a:xfrm>
            <a:off x="6601680" y="2789280"/>
            <a:ext cx="612000" cy="119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790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F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Hochschule Reutlingen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lIns="0" tIns="0" rIns="0" bIns="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1966</Words>
  <Application>Microsoft Macintosh PowerPoint</Application>
  <PresentationFormat>Bildschirmpräsentation (4:3)</PresentationFormat>
  <Paragraphs>401</Paragraphs>
  <Slides>33</Slides>
  <Notes>8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INF</vt:lpstr>
      <vt:lpstr>FBARC:  I/O Asymmetry-Aware Buffer Replacement Strategy  P. Dubs+, I. Petrov*, R. Gottstein+, A. Buchmann+   +Databases and Distributed Systems Group,   Technische Universität Darmstadt  *Data Management Lab,   Reutlingen University </vt:lpstr>
      <vt:lpstr>Buffer Management on Modern Storage</vt:lpstr>
      <vt:lpstr>Example: LRU</vt:lpstr>
      <vt:lpstr>Takeaway Message…</vt:lpstr>
      <vt:lpstr>FBARC</vt:lpstr>
      <vt:lpstr>ARC and FBARC </vt:lpstr>
      <vt:lpstr>FBARC Example</vt:lpstr>
      <vt:lpstr>FBARC Example</vt:lpstr>
      <vt:lpstr>FBARC Example</vt:lpstr>
      <vt:lpstr>FBARC Example</vt:lpstr>
      <vt:lpstr>FBARC Example</vt:lpstr>
      <vt:lpstr>FBARC Example</vt:lpstr>
      <vt:lpstr>FBARC Example</vt:lpstr>
      <vt:lpstr>FBARC Example</vt:lpstr>
      <vt:lpstr>FBARC Example</vt:lpstr>
      <vt:lpstr>Formation &amp; Selection of Clusters</vt:lpstr>
      <vt:lpstr>Evaluation</vt:lpstr>
      <vt:lpstr>Experimental Setup</vt:lpstr>
      <vt:lpstr>Evaluation</vt:lpstr>
      <vt:lpstr>Strategy</vt:lpstr>
      <vt:lpstr>Trace Characterization</vt:lpstr>
      <vt:lpstr>Results: Hitrate</vt:lpstr>
      <vt:lpstr>Results: I/O time</vt:lpstr>
      <vt:lpstr>Results: CPU time</vt:lpstr>
      <vt:lpstr>Results: Overall time</vt:lpstr>
      <vt:lpstr>Scan Resistance</vt:lpstr>
      <vt:lpstr>Summary</vt:lpstr>
      <vt:lpstr>Summary</vt:lpstr>
      <vt:lpstr>Thank you!</vt:lpstr>
      <vt:lpstr>Read/Write Asymmetry</vt:lpstr>
      <vt:lpstr>Cost of FTL, Backwards Compatibility</vt:lpstr>
      <vt:lpstr>Are we using hardware efficiently? What does the future bring?</vt:lpstr>
      <vt:lpstr>PowerPoint-Präsentation</vt:lpstr>
    </vt:vector>
  </TitlesOfParts>
  <Company>Hochschule Reutlingen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subject>Thema</dc:subject>
  <dc:creator>Hochschule Reutlingen</dc:creator>
  <dc:description>Template: 2009-06-23</dc:description>
  <cp:lastModifiedBy>Ilia Petrov</cp:lastModifiedBy>
  <cp:revision>1091</cp:revision>
  <dcterms:created xsi:type="dcterms:W3CDTF">2009-06-16T10:23:10Z</dcterms:created>
  <dcterms:modified xsi:type="dcterms:W3CDTF">2013-08-26T10:06:09Z</dcterms:modified>
</cp:coreProperties>
</file>