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80" r:id="rId4"/>
    <p:sldId id="273" r:id="rId5"/>
    <p:sldId id="283" r:id="rId6"/>
    <p:sldId id="278" r:id="rId7"/>
    <p:sldId id="284" r:id="rId8"/>
    <p:sldId id="286" r:id="rId9"/>
    <p:sldId id="287" r:id="rId10"/>
    <p:sldId id="276" r:id="rId11"/>
    <p:sldId id="279" r:id="rId12"/>
    <p:sldId id="275" r:id="rId13"/>
    <p:sldId id="277" r:id="rId14"/>
    <p:sldId id="282" r:id="rId15"/>
    <p:sldId id="281" r:id="rId16"/>
    <p:sldId id="274" r:id="rId17"/>
  </p:sldIdLst>
  <p:sldSz cx="9144000" cy="6858000" type="screen4x3"/>
  <p:notesSz cx="6797675" cy="9928225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13F"/>
    <a:srgbClr val="E53418"/>
    <a:srgbClr val="B5CA82"/>
    <a:srgbClr val="91AC6B"/>
    <a:srgbClr val="41BEFF"/>
    <a:srgbClr val="0099FF"/>
    <a:srgbClr val="FF8000"/>
    <a:srgbClr val="FF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18" autoAdjust="0"/>
  </p:normalViewPr>
  <p:slideViewPr>
    <p:cSldViewPr>
      <p:cViewPr varScale="1">
        <p:scale>
          <a:sx n="101" d="100"/>
          <a:sy n="101" d="100"/>
        </p:scale>
        <p:origin x="-1864" y="-104"/>
      </p:cViewPr>
      <p:guideLst>
        <p:guide orient="horz" pos="2160"/>
        <p:guide orient="horz" pos="960"/>
        <p:guide orient="horz" pos="1152"/>
        <p:guide orient="horz" pos="3888"/>
        <p:guide orient="horz" pos="396"/>
        <p:guide orient="horz" pos="4032"/>
        <p:guide orient="horz" pos="4224"/>
        <p:guide pos="320"/>
        <p:guide pos="54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1" d="100"/>
          <a:sy n="141" d="100"/>
        </p:scale>
        <p:origin x="-3464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532" y="184431"/>
            <a:ext cx="334848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UM Neue Helvetica 55 Regular" pitchFamily="34" charset="0"/>
              </a:defRPr>
            </a:lvl1pPr>
          </a:lstStyle>
          <a:p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4135" y="184431"/>
            <a:ext cx="2114832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UM Neue Helvetica 55 Regular" pitchFamily="34" charset="0"/>
              </a:defRPr>
            </a:lvl1pPr>
          </a:lstStyle>
          <a:p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UM Neue Helvetica 55 Regular" pitchFamily="34" charset="0"/>
              </a:defRPr>
            </a:lvl1pPr>
          </a:lstStyle>
          <a:p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UM Neue Helvetica 55 Regular" pitchFamily="34" charset="0"/>
              </a:defRPr>
            </a:lvl1pPr>
          </a:lstStyle>
          <a:p>
            <a:fld id="{14D1EE13-CD20-4495-A44E-78D94CE3C4F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085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UM Neue Helvetica 55 Regular" pitchFamily="34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UM Neue Helvetica 55 Regular" pitchFamily="34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UM Neue Helvetica 55 Regular" pitchFamily="34" charset="0"/>
              </a:defRPr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UM Neue Helvetica 55 Regular" pitchFamily="34" charset="0"/>
              </a:defRPr>
            </a:lvl1pPr>
          </a:lstStyle>
          <a:p>
            <a:fld id="{C548E40B-6F8B-4A30-BF89-2C2A696F42C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429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M Neue Helvetica 55 Regular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M Neue Helvetica 55 Regular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M Neue Helvetica 55 Regular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M Neue Helvetica 55 Regular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M Neue Helvetica 55 Regular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E1E6AC-7D49-48D3-9323-AF7A6F9C081A}" type="slidenum">
              <a:rPr lang="de-DE"/>
              <a:pPr/>
              <a:t>1</a:t>
            </a:fld>
            <a:endParaRPr lang="de-DE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087C5D-248E-48FC-879D-CE2D2E5C6FF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Today‘s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follows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r>
              <a:rPr lang="de-DE" dirty="0" smtClean="0"/>
              <a:t>: </a:t>
            </a:r>
            <a:r>
              <a:rPr lang="de-DE" dirty="0" err="1" smtClean="0"/>
              <a:t>huge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capacities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highly</a:t>
            </a:r>
            <a:r>
              <a:rPr lang="de-DE" baseline="0" dirty="0" smtClean="0"/>
              <a:t> parallel multi-</a:t>
            </a:r>
            <a:r>
              <a:rPr lang="de-DE" baseline="0" dirty="0" err="1" smtClean="0"/>
              <a:t>core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processing</a:t>
            </a:r>
            <a:r>
              <a:rPr lang="de-DE" baseline="0" dirty="0" smtClean="0"/>
              <a:t>. A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server</a:t>
            </a:r>
            <a:r>
              <a:rPr lang="de-DE" baseline="0" dirty="0" smtClean="0"/>
              <a:t> HyPer1.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4 CPUs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8 </a:t>
            </a:r>
            <a:r>
              <a:rPr lang="de-DE" baseline="0" dirty="0" err="1" smtClean="0"/>
              <a:t>physical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in a total of 32 </a:t>
            </a:r>
            <a:r>
              <a:rPr lang="de-DE" baseline="0" dirty="0" err="1" smtClean="0"/>
              <a:t>cores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1 TB of RAM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divided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4 NUMA </a:t>
            </a:r>
            <a:r>
              <a:rPr lang="de-DE" baseline="0" dirty="0" err="1" smtClean="0"/>
              <a:t>partitions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C168-0C26-4712-A166-F06A9ED600B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microbenchmark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conclusions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derive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commandments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algorithms</a:t>
            </a:r>
            <a:r>
              <a:rPr lang="de-DE" baseline="0" dirty="0" smtClean="0"/>
              <a:t> on modern </a:t>
            </a:r>
            <a:r>
              <a:rPr lang="de-DE" baseline="0" dirty="0" err="1" smtClean="0"/>
              <a:t>hardware</a:t>
            </a:r>
            <a:r>
              <a:rPr lang="de-DE" baseline="0" dirty="0" smtClean="0"/>
              <a:t>: </a:t>
            </a:r>
          </a:p>
          <a:p>
            <a:pPr marL="228600" indent="-228600">
              <a:buAutoNum type="arabicPeriod"/>
            </a:pPr>
            <a:r>
              <a:rPr lang="de-DE" baseline="0" dirty="0" err="1" smtClean="0"/>
              <a:t>Instead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accessing</a:t>
            </a:r>
            <a:r>
              <a:rPr lang="de-DE" baseline="0" dirty="0" smtClean="0"/>
              <a:t> remote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randomly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chunked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redistributed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processed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locally</a:t>
            </a:r>
            <a:r>
              <a:rPr lang="de-DE" baseline="0" dirty="0" smtClean="0"/>
              <a:t>. </a:t>
            </a:r>
          </a:p>
          <a:p>
            <a:pPr marL="228600" indent="-228600">
              <a:buAutoNum type="arabicPeriod"/>
            </a:pPr>
            <a:r>
              <a:rPr lang="de-DE" baseline="0" dirty="0" err="1" smtClean="0"/>
              <a:t>When</a:t>
            </a:r>
            <a:r>
              <a:rPr lang="de-DE" baseline="0" dirty="0" smtClean="0"/>
              <a:t> remote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should</a:t>
            </a:r>
            <a:r>
              <a:rPr lang="de-DE" baseline="0" dirty="0" smtClean="0"/>
              <a:t> happen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sequentially</a:t>
            </a:r>
            <a:r>
              <a:rPr lang="de-DE" baseline="0" dirty="0" smtClean="0"/>
              <a:t>.</a:t>
            </a:r>
          </a:p>
          <a:p>
            <a:pPr marL="228600" indent="-228600">
              <a:buAutoNum type="arabicPeriod"/>
            </a:pPr>
            <a:r>
              <a:rPr lang="de-DE" baseline="0" dirty="0" err="1" smtClean="0"/>
              <a:t>Synchronization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avoided</a:t>
            </a:r>
            <a:r>
              <a:rPr lang="de-DE" baseline="0" dirty="0" smtClean="0"/>
              <a:t>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C168-0C26-4712-A166-F06A9ED600B1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err="1" smtClean="0"/>
              <a:t>Then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chunk</a:t>
            </a:r>
            <a:r>
              <a:rPr lang="de-DE" baseline="0" dirty="0" smtClean="0"/>
              <a:t> of R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S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corresponds</a:t>
            </a:r>
            <a:r>
              <a:rPr lang="de-DE" baseline="0" dirty="0" smtClean="0"/>
              <a:t> to </a:t>
            </a:r>
            <a:r>
              <a:rPr lang="de-DE" baseline="0" dirty="0" err="1" smtClean="0"/>
              <a:t>commandment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.  </a:t>
            </a:r>
            <a:r>
              <a:rPr lang="de-DE" baseline="0" dirty="0" err="1" smtClean="0"/>
              <a:t>Finally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merge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R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sorted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runs</a:t>
            </a:r>
            <a:r>
              <a:rPr lang="de-DE" baseline="0" dirty="0" smtClean="0"/>
              <a:t> of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S. </a:t>
            </a:r>
            <a:r>
              <a:rPr lang="de-DE" baseline="0" dirty="0" err="1" smtClean="0"/>
              <a:t>Thereby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R </a:t>
            </a:r>
            <a:r>
              <a:rPr lang="de-DE" baseline="0" dirty="0" err="1" smtClean="0"/>
              <a:t>run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critical</a:t>
            </a:r>
            <a:r>
              <a:rPr lang="de-DE" baseline="0" dirty="0" smtClean="0"/>
              <a:t> as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call</a:t>
            </a:r>
            <a:r>
              <a:rPr lang="de-DE" baseline="0" dirty="0" smtClean="0"/>
              <a:t> R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private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as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R </a:t>
            </a:r>
            <a:r>
              <a:rPr lang="de-DE" baseline="0" dirty="0" err="1" smtClean="0"/>
              <a:t>chunk</a:t>
            </a:r>
            <a:r>
              <a:rPr lang="de-DE" baseline="0" dirty="0" smtClean="0"/>
              <a:t>. 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public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completely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synchronization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merge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phase</a:t>
            </a:r>
            <a:r>
              <a:rPr lang="de-DE" baseline="0" dirty="0" smtClean="0"/>
              <a:t>, so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commandment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fulfilled</a:t>
            </a:r>
            <a:r>
              <a:rPr lang="de-DE" baseline="0" dirty="0" smtClean="0"/>
              <a:t>. Further,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merge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join</a:t>
            </a:r>
            <a:r>
              <a:rPr lang="de-DE" baseline="0" dirty="0" smtClean="0"/>
              <a:t> remote </a:t>
            </a:r>
            <a:r>
              <a:rPr lang="de-DE" baseline="0" dirty="0" err="1" smtClean="0"/>
              <a:t>memory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accessed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sequentially</a:t>
            </a:r>
            <a:r>
              <a:rPr lang="de-DE" baseline="0" dirty="0" smtClean="0"/>
              <a:t>, so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commandment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met</a:t>
            </a:r>
            <a:r>
              <a:rPr lang="de-DE" baseline="0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6C168-0C26-4712-A166-F06A9ED600B1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40B-6F8B-4A30-BF89-2C2A696F42C4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5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8000" y="1828800"/>
            <a:ext cx="8128000" cy="1295400"/>
          </a:xfrm>
        </p:spPr>
        <p:txBody>
          <a:bodyPr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8000" y="3429000"/>
            <a:ext cx="81280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827088" y="6400800"/>
            <a:ext cx="7808912" cy="304800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11272" name="Text Box 8"/>
          <p:cNvSpPr txBox="1">
            <a:spLocks noChangeArrowheads="1"/>
          </p:cNvSpPr>
          <p:nvPr userDrawn="1"/>
        </p:nvSpPr>
        <p:spPr bwMode="auto">
          <a:xfrm>
            <a:off x="415925" y="449263"/>
            <a:ext cx="243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200">
                <a:solidFill>
                  <a:schemeClr val="accent2"/>
                </a:solidFill>
                <a:latin typeface="TUM Neue Helvetica 55 Regular" pitchFamily="34" charset="0"/>
              </a:rPr>
              <a:t>Technische Universität München</a:t>
            </a:r>
          </a:p>
        </p:txBody>
      </p:sp>
      <p:pic>
        <p:nvPicPr>
          <p:cNvPr id="11278" name="Picture 14" descr="informat_blau_kl"/>
          <p:cNvPicPr>
            <a:picLocks noChangeAspect="1" noChangeArrowheads="1"/>
          </p:cNvPicPr>
          <p:nvPr userDrawn="1"/>
        </p:nvPicPr>
        <p:blipFill>
          <a:blip r:embed="rId3" cstate="print"/>
          <a:srcRect t="17355" b="20110"/>
          <a:stretch>
            <a:fillRect/>
          </a:stretch>
        </p:blipFill>
        <p:spPr bwMode="auto">
          <a:xfrm>
            <a:off x="395288" y="6381750"/>
            <a:ext cx="504825" cy="3159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F0A28-70FA-425F-9BE8-522517DF6BE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04000" y="914400"/>
            <a:ext cx="2032000" cy="5257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0" y="914400"/>
            <a:ext cx="5943600" cy="52578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B0044-BFAB-48F0-901F-A58CDB68DF1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0DB8-7A1E-4648-BE8A-4D6FB54F3D20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EDA6B-9A1E-42EC-B69B-BEC51AF85E5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0E047-9930-4AE2-9755-F537CB968421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3987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87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AF4E0-619B-4B67-802E-DFDAFF6FE27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DFF65-66E6-4C6F-BF21-E88E57E32964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10A6A-2270-474D-A1C0-18FD38E53D6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E50F1-1D83-4F9F-BFA8-3523AA1FF9C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0B0A7-D96D-41C4-B70B-E1703FA5A72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D015-344D-4163-87AC-D093CAB08C0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0"/>
            <a:ext cx="9144000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914400"/>
            <a:ext cx="812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828800"/>
            <a:ext cx="812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400800"/>
            <a:ext cx="463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400800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/>
              <a:t>Fakultät für Informatik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F17C0DA-DA6F-4C72-A420-B03EE6CA1F3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19100" y="450850"/>
            <a:ext cx="243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1200">
                <a:solidFill>
                  <a:schemeClr val="accent2"/>
                </a:solidFill>
                <a:latin typeface="TUM Neue Helvetica 55 Regular" pitchFamily="34" charset="0"/>
              </a:rPr>
              <a:t>Technische Universität München</a:t>
            </a:r>
          </a:p>
        </p:txBody>
      </p:sp>
      <p:pic>
        <p:nvPicPr>
          <p:cNvPr id="1041" name="Picture 17" descr="informat_blau_kl"/>
          <p:cNvPicPr>
            <a:picLocks noChangeAspect="1" noChangeArrowheads="1"/>
          </p:cNvPicPr>
          <p:nvPr userDrawn="1"/>
        </p:nvPicPr>
        <p:blipFill>
          <a:blip r:embed="rId15" cstate="print"/>
          <a:srcRect t="17355" b="20110"/>
          <a:stretch>
            <a:fillRect/>
          </a:stretch>
        </p:blipFill>
        <p:spPr bwMode="auto">
          <a:xfrm>
            <a:off x="395288" y="6381750"/>
            <a:ext cx="504825" cy="315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2"/>
          </a:solidFill>
          <a:latin typeface="+mn-lt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Fakultät für Informatik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1828800"/>
            <a:ext cx="8128000" cy="1960240"/>
          </a:xfrm>
        </p:spPr>
        <p:txBody>
          <a:bodyPr/>
          <a:lstStyle/>
          <a:p>
            <a:r>
              <a:rPr lang="de-DE" dirty="0" smtClean="0">
                <a:solidFill>
                  <a:srgbClr val="CA213F"/>
                </a:solidFill>
              </a:rPr>
              <a:t>Transactions AND </a:t>
            </a:r>
            <a:r>
              <a:rPr lang="de-DE" dirty="0" err="1" smtClean="0">
                <a:solidFill>
                  <a:srgbClr val="CA213F"/>
                </a:solidFill>
              </a:rPr>
              <a:t>Analytics</a:t>
            </a:r>
            <a:r>
              <a:rPr lang="de-DE" dirty="0" smtClean="0">
                <a:solidFill>
                  <a:srgbClr val="CA213F"/>
                </a:solidFill>
              </a:rPr>
              <a:t/>
            </a:r>
            <a:br>
              <a:rPr lang="de-DE" dirty="0" smtClean="0">
                <a:solidFill>
                  <a:srgbClr val="CA213F"/>
                </a:solidFill>
              </a:rPr>
            </a:br>
            <a:r>
              <a:rPr lang="de-DE" dirty="0" smtClean="0">
                <a:solidFill>
                  <a:srgbClr val="0099FF"/>
                </a:solidFill>
              </a:rPr>
              <a:t>OLTP AND OLAP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 Main Memory Database Systems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</a:t>
            </a:r>
            <a:r>
              <a:rPr lang="de-DE" dirty="0" smtClean="0">
                <a:solidFill>
                  <a:srgbClr val="008000"/>
                </a:solidFill>
              </a:rPr>
              <a:t>HyPer </a:t>
            </a:r>
            <a:r>
              <a:rPr lang="de-DE" dirty="0" smtClean="0">
                <a:solidFill>
                  <a:srgbClr val="008000"/>
                </a:solidFill>
                <a:sym typeface="Wingdings"/>
              </a:rPr>
              <a:t>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>
                <a:solidFill>
                  <a:srgbClr val="008000"/>
                </a:solidFill>
              </a:rPr>
              <a:t>one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>
                <a:solidFill>
                  <a:srgbClr val="008000"/>
                </a:solidFill>
              </a:rPr>
              <a:t>size</a:t>
            </a:r>
            <a:r>
              <a:rPr lang="de-DE" dirty="0" smtClean="0">
                <a:solidFill>
                  <a:srgbClr val="008000"/>
                </a:solidFill>
              </a:rPr>
              <a:t> </a:t>
            </a:r>
            <a:r>
              <a:rPr lang="de-DE" dirty="0" err="1" smtClean="0">
                <a:solidFill>
                  <a:srgbClr val="008000"/>
                </a:solidFill>
              </a:rPr>
              <a:t>fits</a:t>
            </a:r>
            <a:r>
              <a:rPr lang="de-DE" dirty="0" smtClean="0">
                <a:solidFill>
                  <a:srgbClr val="008000"/>
                </a:solidFill>
              </a:rPr>
              <a:t> all ... </a:t>
            </a:r>
            <a:r>
              <a:rPr lang="de-DE" dirty="0" err="1" smtClean="0">
                <a:solidFill>
                  <a:srgbClr val="008000"/>
                </a:solidFill>
              </a:rPr>
              <a:t>again</a:t>
            </a:r>
            <a:endParaRPr lang="de-DE" dirty="0">
              <a:solidFill>
                <a:srgbClr val="008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036496" cy="1752600"/>
          </a:xfrm>
        </p:spPr>
        <p:txBody>
          <a:bodyPr/>
          <a:lstStyle/>
          <a:p>
            <a:r>
              <a:rPr lang="de-DE" sz="2400" dirty="0" smtClean="0"/>
              <a:t>Alfons Kemper</a:t>
            </a:r>
          </a:p>
          <a:p>
            <a:r>
              <a:rPr lang="de-DE" sz="2400" dirty="0" smtClean="0"/>
              <a:t>Technische Universität München</a:t>
            </a:r>
          </a:p>
          <a:p>
            <a:endParaRPr lang="de-DE" sz="2400" dirty="0" smtClean="0"/>
          </a:p>
          <a:p>
            <a:r>
              <a:rPr lang="de-DE" sz="2400" dirty="0" smtClean="0"/>
              <a:t>Joint </a:t>
            </a:r>
            <a:r>
              <a:rPr lang="de-DE" sz="2400" dirty="0" err="1" smtClean="0"/>
              <a:t>work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:</a:t>
            </a:r>
          </a:p>
          <a:p>
            <a:r>
              <a:rPr lang="de-DE" sz="2400" dirty="0" smtClean="0"/>
              <a:t>Thomas Neumann, Martina Albutiu, Florian Funke, Henrik Mühe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28000" cy="792088"/>
          </a:xfrm>
        </p:spPr>
        <p:txBody>
          <a:bodyPr/>
          <a:lstStyle/>
          <a:p>
            <a:r>
              <a:rPr lang="de-DE" dirty="0" smtClean="0"/>
              <a:t>Multi-</a:t>
            </a:r>
            <a:r>
              <a:rPr lang="de-DE" dirty="0" err="1" smtClean="0"/>
              <a:t>Tenency</a:t>
            </a:r>
            <a:r>
              <a:rPr lang="de-DE" dirty="0" smtClean="0"/>
              <a:t>: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128 </a:t>
            </a:r>
            <a:r>
              <a:rPr lang="de-DE" dirty="0" err="1" smtClean="0"/>
              <a:t>HyPer</a:t>
            </a:r>
            <a:r>
              <a:rPr lang="de-DE" dirty="0" smtClean="0"/>
              <a:t> Database </a:t>
            </a:r>
            <a:r>
              <a:rPr lang="de-DE" dirty="0" err="1" smtClean="0"/>
              <a:t>Instances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F4E0-619B-4B67-802E-DFDAFF6FE272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3136" t="16803" r="35779" b="66552"/>
          <a:stretch>
            <a:fillRect/>
          </a:stretch>
        </p:blipFill>
        <p:spPr bwMode="auto">
          <a:xfrm>
            <a:off x="107504" y="3284984"/>
            <a:ext cx="903649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83568" y="2348880"/>
            <a:ext cx="7920880" cy="864096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</a:endParaRPr>
          </a:p>
        </p:txBody>
      </p:sp>
      <p:sp>
        <p:nvSpPr>
          <p:cNvPr id="8" name="Flussdiagramm: Magnetplattenspeicher 7"/>
          <p:cNvSpPr/>
          <p:nvPr/>
        </p:nvSpPr>
        <p:spPr bwMode="auto">
          <a:xfrm>
            <a:off x="899592" y="2564904"/>
            <a:ext cx="648072" cy="504056"/>
          </a:xfrm>
          <a:prstGeom prst="flowChartMagneticDisk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</a:rPr>
              <a:t>1</a:t>
            </a:r>
          </a:p>
        </p:txBody>
      </p:sp>
      <p:sp>
        <p:nvSpPr>
          <p:cNvPr id="9" name="Flussdiagramm: Magnetplattenspeicher 8"/>
          <p:cNvSpPr/>
          <p:nvPr/>
        </p:nvSpPr>
        <p:spPr bwMode="auto">
          <a:xfrm>
            <a:off x="1763688" y="2564904"/>
            <a:ext cx="648072" cy="504056"/>
          </a:xfrm>
          <a:prstGeom prst="flowChartMagneticDisk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2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</a:endParaRPr>
          </a:p>
        </p:txBody>
      </p:sp>
      <p:sp>
        <p:nvSpPr>
          <p:cNvPr id="10" name="Flussdiagramm: Magnetplattenspeicher 9"/>
          <p:cNvSpPr/>
          <p:nvPr/>
        </p:nvSpPr>
        <p:spPr bwMode="auto">
          <a:xfrm>
            <a:off x="2627784" y="2564904"/>
            <a:ext cx="648072" cy="504056"/>
          </a:xfrm>
          <a:prstGeom prst="flowChartMagneticDisk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3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</a:endParaRPr>
          </a:p>
        </p:txBody>
      </p:sp>
      <p:sp>
        <p:nvSpPr>
          <p:cNvPr id="11" name="Flussdiagramm: Magnetplattenspeicher 10"/>
          <p:cNvSpPr/>
          <p:nvPr/>
        </p:nvSpPr>
        <p:spPr bwMode="auto">
          <a:xfrm>
            <a:off x="7812360" y="2564904"/>
            <a:ext cx="648072" cy="504056"/>
          </a:xfrm>
          <a:prstGeom prst="flowChartMagneticDisk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smtClean="0"/>
              <a:t>128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</a:endParaRPr>
          </a:p>
        </p:txBody>
      </p:sp>
      <p:sp>
        <p:nvSpPr>
          <p:cNvPr id="12" name="Rechteckige Legende 11"/>
          <p:cNvSpPr/>
          <p:nvPr/>
        </p:nvSpPr>
        <p:spPr bwMode="auto">
          <a:xfrm>
            <a:off x="899592" y="1844824"/>
            <a:ext cx="648072" cy="360040"/>
          </a:xfrm>
          <a:prstGeom prst="wedgeRectCallout">
            <a:avLst>
              <a:gd name="adj1" fmla="val -257"/>
              <a:gd name="adj2" fmla="val 178904"/>
            </a:avLst>
          </a:prstGeom>
          <a:noFill/>
          <a:ln w="57150" cap="flat" cmpd="sng" algn="ctr">
            <a:solidFill>
              <a:srgbClr val="CA21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</a:rPr>
              <a:t>TPC-C</a:t>
            </a:r>
          </a:p>
        </p:txBody>
      </p:sp>
      <p:sp>
        <p:nvSpPr>
          <p:cNvPr id="13" name="Rechteckige Legende 12"/>
          <p:cNvSpPr/>
          <p:nvPr/>
        </p:nvSpPr>
        <p:spPr bwMode="auto">
          <a:xfrm>
            <a:off x="1763688" y="1844824"/>
            <a:ext cx="648072" cy="360040"/>
          </a:xfrm>
          <a:prstGeom prst="wedgeRectCallout">
            <a:avLst>
              <a:gd name="adj1" fmla="val -257"/>
              <a:gd name="adj2" fmla="val 178904"/>
            </a:avLst>
          </a:prstGeom>
          <a:noFill/>
          <a:ln w="57150" cap="flat" cmpd="sng" algn="ctr">
            <a:solidFill>
              <a:srgbClr val="CA21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</a:rPr>
              <a:t>TPC-C</a:t>
            </a:r>
          </a:p>
        </p:txBody>
      </p:sp>
      <p:sp>
        <p:nvSpPr>
          <p:cNvPr id="14" name="Rechteckige Legende 13"/>
          <p:cNvSpPr/>
          <p:nvPr/>
        </p:nvSpPr>
        <p:spPr bwMode="auto">
          <a:xfrm>
            <a:off x="2627784" y="1844824"/>
            <a:ext cx="648072" cy="360040"/>
          </a:xfrm>
          <a:prstGeom prst="wedgeRectCallout">
            <a:avLst>
              <a:gd name="adj1" fmla="val -257"/>
              <a:gd name="adj2" fmla="val 178904"/>
            </a:avLst>
          </a:prstGeom>
          <a:noFill/>
          <a:ln w="57150" cap="flat" cmpd="sng" algn="ctr">
            <a:solidFill>
              <a:srgbClr val="CA21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</a:rPr>
              <a:t>TPC-C</a:t>
            </a:r>
          </a:p>
        </p:txBody>
      </p:sp>
      <p:sp>
        <p:nvSpPr>
          <p:cNvPr id="15" name="Rechteckige Legende 14"/>
          <p:cNvSpPr/>
          <p:nvPr/>
        </p:nvSpPr>
        <p:spPr bwMode="auto">
          <a:xfrm>
            <a:off x="7812360" y="1844824"/>
            <a:ext cx="648072" cy="360040"/>
          </a:xfrm>
          <a:prstGeom prst="wedgeRectCallout">
            <a:avLst>
              <a:gd name="adj1" fmla="val -257"/>
              <a:gd name="adj2" fmla="val 178904"/>
            </a:avLst>
          </a:prstGeom>
          <a:noFill/>
          <a:ln w="57150" cap="flat" cmpd="sng" algn="ctr">
            <a:solidFill>
              <a:srgbClr val="CA21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 charset="0"/>
              </a:rPr>
              <a:t>TPC-C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/ 64 </a:t>
            </a:r>
            <a:r>
              <a:rPr lang="de-DE" dirty="0" err="1" smtClean="0"/>
              <a:t>HyPer</a:t>
            </a:r>
            <a:r>
              <a:rPr lang="de-DE" dirty="0" smtClean="0"/>
              <a:t> </a:t>
            </a:r>
            <a:r>
              <a:rPr lang="de-DE" dirty="0" err="1" smtClean="0"/>
              <a:t>Instances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F4E0-619B-4B67-802E-DFDAFF6FE272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1105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3136" t="33795" r="35779" b="13422"/>
          <a:stretch>
            <a:fillRect/>
          </a:stretch>
        </p:blipFill>
        <p:spPr bwMode="auto">
          <a:xfrm>
            <a:off x="323528" y="0"/>
            <a:ext cx="7992888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764704"/>
            <a:ext cx="8128000" cy="648072"/>
          </a:xfrm>
        </p:spPr>
        <p:txBody>
          <a:bodyPr/>
          <a:lstStyle/>
          <a:p>
            <a:r>
              <a:rPr lang="de-DE" dirty="0" err="1" smtClean="0"/>
              <a:t>Scale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Sustained</a:t>
            </a:r>
            <a:r>
              <a:rPr lang="de-DE" dirty="0" smtClean="0"/>
              <a:t> Performance of a Single </a:t>
            </a:r>
            <a:r>
              <a:rPr lang="de-DE" dirty="0" err="1" smtClean="0"/>
              <a:t>HyPer</a:t>
            </a:r>
            <a:r>
              <a:rPr lang="de-DE" dirty="0" smtClean="0"/>
              <a:t> Instance 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A6B-9A1E-42EC-B69B-BEC51AF85E54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 l="6100" t="11730" r="8063" b="6371"/>
          <a:stretch>
            <a:fillRect/>
          </a:stretch>
        </p:blipFill>
        <p:spPr bwMode="auto">
          <a:xfrm>
            <a:off x="323528" y="1340768"/>
            <a:ext cx="8352928" cy="498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Fork</a:t>
            </a:r>
            <a:r>
              <a:rPr lang="de-DE" dirty="0" smtClean="0"/>
              <a:t> Performance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F4E0-619B-4B67-802E-DFDAFF6FE272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 l="17125" t="11100" r="13576" b="8891"/>
          <a:stretch>
            <a:fillRect/>
          </a:stretch>
        </p:blipFill>
        <p:spPr bwMode="auto">
          <a:xfrm>
            <a:off x="0" y="259773"/>
            <a:ext cx="9144000" cy="659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Snapshotting</a:t>
            </a:r>
            <a:r>
              <a:rPr lang="de-DE" dirty="0" smtClean="0"/>
              <a:t> via </a:t>
            </a:r>
            <a:r>
              <a:rPr lang="de-DE" dirty="0" err="1" smtClean="0"/>
              <a:t>fork-ing</a:t>
            </a:r>
            <a:r>
              <a:rPr lang="de-DE" dirty="0" smtClean="0"/>
              <a:t>: Details</a:t>
            </a:r>
            <a:endParaRPr lang="de-DE" dirty="0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671" y="1556792"/>
            <a:ext cx="922667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Snapshot Maintenance: </a:t>
            </a:r>
            <a:r>
              <a:rPr lang="de-DE" dirty="0" err="1" smtClean="0"/>
              <a:t>copy</a:t>
            </a:r>
            <a:r>
              <a:rPr lang="de-DE" dirty="0" smtClean="0"/>
              <a:t> on </a:t>
            </a:r>
            <a:r>
              <a:rPr lang="de-DE" dirty="0" err="1" smtClean="0"/>
              <a:t>write</a:t>
            </a:r>
            <a:endParaRPr lang="de-DE" dirty="0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0558" y="1556792"/>
            <a:ext cx="9314558" cy="498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179512" y="1628800"/>
            <a:ext cx="9073008" cy="4543400"/>
          </a:xfrm>
        </p:spPr>
        <p:txBody>
          <a:bodyPr/>
          <a:lstStyle/>
          <a:p>
            <a:r>
              <a:rPr lang="sv-SE" dirty="0" smtClean="0">
                <a:solidFill>
                  <a:srgbClr val="FF0000"/>
                </a:solidFill>
              </a:rPr>
              <a:t>Ca </a:t>
            </a:r>
            <a:r>
              <a:rPr lang="sv-SE" b="1" dirty="0" smtClean="0">
                <a:solidFill>
                  <a:srgbClr val="FF0000"/>
                </a:solidFill>
              </a:rPr>
              <a:t>40000 </a:t>
            </a:r>
            <a:r>
              <a:rPr lang="sv-SE" dirty="0" smtClean="0">
                <a:solidFill>
                  <a:srgbClr val="FF0000"/>
                </a:solidFill>
              </a:rPr>
              <a:t>Euros (slightly discounted price)</a:t>
            </a:r>
          </a:p>
          <a:p>
            <a:r>
              <a:rPr lang="sv-SE" dirty="0" smtClean="0"/>
              <a:t>16 146GB SAS 6Gbit/s 10k 2,5 inch Discs Hot Plug</a:t>
            </a:r>
          </a:p>
          <a:p>
            <a:r>
              <a:rPr lang="de-DE" dirty="0" smtClean="0"/>
              <a:t>1 PERC H700 Integrated RAID Controller, 512MB Cache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4x Intel Xeon X7560 </a:t>
            </a:r>
            <a:r>
              <a:rPr lang="de-DE" dirty="0" err="1" smtClean="0">
                <a:solidFill>
                  <a:srgbClr val="FF0000"/>
                </a:solidFill>
              </a:rPr>
              <a:t>Processors</a:t>
            </a:r>
            <a:r>
              <a:rPr lang="de-DE" dirty="0" smtClean="0">
                <a:solidFill>
                  <a:srgbClr val="FF0000"/>
                </a:solidFill>
              </a:rPr>
              <a:t> (2,26GHz, 24MB Cache, 6,40GT/s QPI, Turbo, HT, 8C), </a:t>
            </a:r>
            <a:r>
              <a:rPr lang="de-DE" dirty="0" smtClean="0"/>
              <a:t>1066MHz Max.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(</a:t>
            </a:r>
            <a:r>
              <a:rPr lang="de-DE" dirty="0" smtClean="0">
                <a:sym typeface="Wingdings" pitchFamily="2" charset="2"/>
              </a:rPr>
              <a:t></a:t>
            </a:r>
            <a:r>
              <a:rPr lang="de-DE" b="1" dirty="0" smtClean="0">
                <a:sym typeface="Wingdings" pitchFamily="2" charset="2"/>
              </a:rPr>
              <a:t>32</a:t>
            </a:r>
            <a:r>
              <a:rPr lang="de-DE" dirty="0" smtClean="0">
                <a:sym typeface="Wingdings" pitchFamily="2" charset="2"/>
              </a:rPr>
              <a:t> „real“ </a:t>
            </a:r>
            <a:r>
              <a:rPr lang="de-DE" dirty="0" err="1" smtClean="0">
                <a:sym typeface="Wingdings" pitchFamily="2" charset="2"/>
              </a:rPr>
              <a:t>cores</a:t>
            </a:r>
            <a:r>
              <a:rPr lang="de-DE" dirty="0" smtClean="0">
                <a:sym typeface="Wingdings" pitchFamily="2" charset="2"/>
              </a:rPr>
              <a:t> / 64 </a:t>
            </a:r>
            <a:r>
              <a:rPr lang="de-DE" dirty="0" err="1" smtClean="0">
                <a:sym typeface="Wingdings" pitchFamily="2" charset="2"/>
              </a:rPr>
              <a:t>hardware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contexts</a:t>
            </a:r>
            <a:r>
              <a:rPr lang="de-DE" dirty="0" smtClean="0">
                <a:sym typeface="Wingdings" pitchFamily="2" charset="2"/>
              </a:rPr>
              <a:t>)</a:t>
            </a:r>
            <a:endParaRPr lang="de-DE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1TB Memory </a:t>
            </a:r>
            <a:r>
              <a:rPr lang="en-US" dirty="0" smtClean="0">
                <a:solidFill>
                  <a:srgbClr val="FF0000"/>
                </a:solidFill>
              </a:rPr>
              <a:t>for 4CPU (64x16GB Quad Rank RDIMMs) 1066MHz, 8 Memory Risers Included</a:t>
            </a:r>
          </a:p>
          <a:p>
            <a:r>
              <a:rPr lang="en-US" dirty="0" smtClean="0"/>
              <a:t>1 Single Two-Port 5709 Gigabit Ethernet with Single Two-Port 57711 10Gb SFP+ Controllers</a:t>
            </a:r>
          </a:p>
          <a:p>
            <a:r>
              <a:rPr lang="de-DE" dirty="0" smtClean="0"/>
              <a:t>1 PE R910 Rack </a:t>
            </a:r>
            <a:r>
              <a:rPr lang="de-DE" dirty="0" err="1" smtClean="0"/>
              <a:t>Bezel</a:t>
            </a:r>
            <a:endParaRPr lang="de-DE" dirty="0" smtClean="0"/>
          </a:p>
          <a:p>
            <a:r>
              <a:rPr lang="en-US" dirty="0" smtClean="0"/>
              <a:t>1 C2 - R0 for PERC H700, Min. 1 Max. 4/16 Drives, Max. number depends on backplane</a:t>
            </a:r>
          </a:p>
          <a:p>
            <a:r>
              <a:rPr lang="en-US" dirty="0" smtClean="0"/>
              <a:t>4 0.6M Rack Power Cord C13/C14 12A</a:t>
            </a:r>
          </a:p>
          <a:p>
            <a:r>
              <a:rPr lang="en-US" dirty="0" smtClean="0"/>
              <a:t>1 High Output Power Supply (2+2 PSU) 1100W, Redundant Full-Power Configuration</a:t>
            </a:r>
          </a:p>
          <a:p>
            <a:r>
              <a:rPr lang="de-DE" dirty="0" smtClean="0"/>
              <a:t>1 </a:t>
            </a:r>
            <a:r>
              <a:rPr lang="de-DE" dirty="0" err="1" smtClean="0"/>
              <a:t>Ready</a:t>
            </a:r>
            <a:r>
              <a:rPr lang="de-DE" dirty="0" smtClean="0"/>
              <a:t> Rack Gleitschienen</a:t>
            </a:r>
          </a:p>
          <a:p>
            <a:r>
              <a:rPr lang="nn-NO" dirty="0" smtClean="0"/>
              <a:t>1 16X DVD+/-RW Drive SATA for Win2K8 R2</a:t>
            </a:r>
          </a:p>
          <a:p>
            <a:r>
              <a:rPr lang="de-DE" dirty="0" smtClean="0"/>
              <a:t>1 iDRAC6 Enterprise</a:t>
            </a:r>
          </a:p>
          <a:p>
            <a:endParaRPr lang="en-US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A6B-9A1E-42EC-B69B-BEC51AF85E54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 idx="4294967295"/>
          </p:nvPr>
        </p:nvSpPr>
        <p:spPr>
          <a:xfrm>
            <a:off x="467544" y="914400"/>
            <a:ext cx="8568952" cy="609600"/>
          </a:xfrm>
        </p:spPr>
        <p:txBody>
          <a:bodyPr/>
          <a:lstStyle/>
          <a:p>
            <a:r>
              <a:rPr lang="de-DE" dirty="0" err="1" smtClean="0"/>
              <a:t>Specs</a:t>
            </a:r>
            <a:r>
              <a:rPr lang="de-DE" dirty="0" smtClean="0"/>
              <a:t> 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(1 TB RAM, 32 Cores, 40 K €)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08000" y="914400"/>
            <a:ext cx="8128000" cy="609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A6B-9A1E-42EC-B69B-BEC51AF85E54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777"/>
            <a:ext cx="9433048" cy="618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116632"/>
            <a:ext cx="781236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err="1" smtClean="0"/>
              <a:t>HyPer</a:t>
            </a:r>
            <a:r>
              <a:rPr lang="de-DE" sz="2800" b="1" dirty="0" smtClean="0"/>
              <a:t>:</a:t>
            </a:r>
            <a:r>
              <a:rPr lang="de-DE" sz="2800" dirty="0" smtClean="0"/>
              <a:t> Hybrid OLTP&amp;OLAP Database System</a:t>
            </a:r>
            <a:endParaRPr lang="de-DE" sz="2800" dirty="0"/>
          </a:p>
        </p:txBody>
      </p:sp>
      <p:sp>
        <p:nvSpPr>
          <p:cNvPr id="8" name="Rechteck 7"/>
          <p:cNvSpPr/>
          <p:nvPr/>
        </p:nvSpPr>
        <p:spPr bwMode="auto">
          <a:xfrm>
            <a:off x="5220072" y="3140968"/>
            <a:ext cx="4248472" cy="3960440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259632" y="4437112"/>
            <a:ext cx="4248472" cy="2420888"/>
          </a:xfrm>
          <a:prstGeom prst="rect">
            <a:avLst/>
          </a:prstGeom>
          <a:solidFill>
            <a:schemeClr val="bg1"/>
          </a:solidFill>
          <a:ln w="57150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508000" y="914400"/>
            <a:ext cx="8128000" cy="6096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A6B-9A1E-42EC-B69B-BEC51AF85E54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8777"/>
            <a:ext cx="9433048" cy="618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0" y="116632"/>
            <a:ext cx="781236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err="1" smtClean="0"/>
              <a:t>HyPer</a:t>
            </a:r>
            <a:r>
              <a:rPr lang="de-DE" sz="2800" b="1" dirty="0" smtClean="0"/>
              <a:t>:</a:t>
            </a:r>
            <a:r>
              <a:rPr lang="de-DE" sz="2800" dirty="0" smtClean="0"/>
              <a:t> Hybrid OLTP&amp;OLAP Database System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EDA6B-9A1E-42EC-B69B-BEC51AF85E54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Grafik 4" descr="hyp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3"/>
            <a:ext cx="9252520" cy="6079185"/>
          </a:xfrm>
          <a:prstGeom prst="rect">
            <a:avLst/>
          </a:prstGeom>
        </p:spPr>
      </p:pic>
      <p:pic>
        <p:nvPicPr>
          <p:cNvPr id="6" name="Grafik 5" descr="cooltext5421833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2708920"/>
            <a:ext cx="2520280" cy="9317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0" y="116632"/>
            <a:ext cx="5652120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 smtClean="0"/>
              <a:t>The Main Frame </a:t>
            </a:r>
            <a:r>
              <a:rPr lang="de-DE" sz="2800" b="1" strike="sngStrike" dirty="0" err="1" smtClean="0"/>
              <a:t>is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strikes</a:t>
            </a:r>
            <a:r>
              <a:rPr lang="de-DE" sz="2800" b="1" dirty="0" smtClean="0"/>
              <a:t> back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16334"/>
            <a:ext cx="5347096" cy="513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</a:t>
            </a:r>
            <a:r>
              <a:rPr lang="de-DE" dirty="0" err="1" smtClean="0"/>
              <a:t>trends</a:t>
            </a:r>
            <a:r>
              <a:rPr lang="de-DE" dirty="0" smtClean="0"/>
              <a:t> …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Increasing</a:t>
            </a:r>
            <a:r>
              <a:rPr lang="de-DE" dirty="0" smtClean="0"/>
              <a:t> </a:t>
            </a:r>
            <a:r>
              <a:rPr lang="de-DE" dirty="0" err="1" smtClean="0"/>
              <a:t>main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endParaRPr lang="de-DE" dirty="0" smtClean="0"/>
          </a:p>
          <a:p>
            <a:pPr lvl="1"/>
            <a:r>
              <a:rPr lang="de-DE" dirty="0" smtClean="0"/>
              <a:t>Can hold all </a:t>
            </a:r>
            <a:r>
              <a:rPr lang="de-DE" dirty="0" err="1" smtClean="0"/>
              <a:t>transactional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Amazon</a:t>
            </a:r>
          </a:p>
          <a:p>
            <a:r>
              <a:rPr lang="de-DE" dirty="0" smtClean="0"/>
              <a:t>Massive </a:t>
            </a:r>
            <a:r>
              <a:rPr lang="de-DE" dirty="0" err="1" smtClean="0"/>
              <a:t>processing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parallelism</a:t>
            </a:r>
            <a:endParaRPr lang="de-DE" dirty="0" smtClean="0"/>
          </a:p>
          <a:p>
            <a:r>
              <a:rPr lang="de-DE" dirty="0" smtClean="0"/>
              <a:t>Non-uniform Memory </a:t>
            </a:r>
            <a:br>
              <a:rPr lang="de-DE" dirty="0" smtClean="0"/>
            </a:br>
            <a:r>
              <a:rPr lang="de-DE" dirty="0" smtClean="0"/>
              <a:t>Access (NUMA)</a:t>
            </a:r>
          </a:p>
          <a:p>
            <a:r>
              <a:rPr lang="de-DE" dirty="0" err="1" smtClean="0"/>
              <a:t>Affordable</a:t>
            </a:r>
            <a:r>
              <a:rPr lang="de-DE" dirty="0" smtClean="0"/>
              <a:t>: 40000 €</a:t>
            </a:r>
          </a:p>
          <a:p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server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4 CPUs</a:t>
            </a:r>
          </a:p>
          <a:p>
            <a:pPr lvl="1"/>
            <a:r>
              <a:rPr lang="de-DE" dirty="0" smtClean="0"/>
              <a:t>32 </a:t>
            </a:r>
            <a:r>
              <a:rPr lang="de-DE" dirty="0" err="1" smtClean="0"/>
              <a:t>cores</a:t>
            </a:r>
            <a:endParaRPr lang="de-DE" dirty="0" smtClean="0"/>
          </a:p>
          <a:p>
            <a:pPr lvl="1"/>
            <a:r>
              <a:rPr lang="de-DE" dirty="0" smtClean="0"/>
              <a:t>1 TB RAM</a:t>
            </a:r>
          </a:p>
          <a:p>
            <a:pPr lvl="1"/>
            <a:r>
              <a:rPr lang="de-DE" dirty="0" smtClean="0"/>
              <a:t>4 NUMA </a:t>
            </a:r>
            <a:r>
              <a:rPr lang="de-DE" dirty="0" err="1" smtClean="0"/>
              <a:t>partitions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6AE60A-B69C-4790-82F7-3882EDF23186}" type="slidenum">
              <a:rPr lang="de-DE" smtClean="0"/>
              <a:pPr algn="r"/>
              <a:t>5</a:t>
            </a:fld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 bwMode="auto">
          <a:xfrm>
            <a:off x="4716016" y="4293096"/>
            <a:ext cx="432048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hteck 7"/>
          <p:cNvSpPr/>
          <p:nvPr/>
        </p:nvSpPr>
        <p:spPr bwMode="auto">
          <a:xfrm>
            <a:off x="4348025" y="3789040"/>
            <a:ext cx="360040" cy="1036065"/>
          </a:xfrm>
          <a:prstGeom prst="rect">
            <a:avLst/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7920408" y="5157192"/>
            <a:ext cx="360000" cy="103606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5636218" y="4868743"/>
            <a:ext cx="1656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 rot="5400000">
            <a:off x="7138651" y="4982064"/>
            <a:ext cx="291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 rot="10800000">
            <a:off x="6995243" y="5181045"/>
            <a:ext cx="50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Gerade Verbindung 18"/>
          <p:cNvCxnSpPr/>
          <p:nvPr/>
        </p:nvCxnSpPr>
        <p:spPr bwMode="auto">
          <a:xfrm rot="10800000">
            <a:off x="7464523" y="5669199"/>
            <a:ext cx="468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/>
        </p:nvCxnSpPr>
        <p:spPr bwMode="auto">
          <a:xfrm rot="5400000">
            <a:off x="7222524" y="5416676"/>
            <a:ext cx="540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Gerade Verbindung 25"/>
          <p:cNvCxnSpPr/>
          <p:nvPr/>
        </p:nvCxnSpPr>
        <p:spPr bwMode="auto">
          <a:xfrm rot="5400000">
            <a:off x="5572169" y="4825209"/>
            <a:ext cx="144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Gerade Verbindung 26"/>
          <p:cNvCxnSpPr/>
          <p:nvPr/>
        </p:nvCxnSpPr>
        <p:spPr bwMode="auto">
          <a:xfrm rot="5400000">
            <a:off x="6922619" y="5132663"/>
            <a:ext cx="1476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Gerade Verbindung 27"/>
          <p:cNvCxnSpPr/>
          <p:nvPr/>
        </p:nvCxnSpPr>
        <p:spPr bwMode="auto">
          <a:xfrm rot="10800000">
            <a:off x="7004402" y="5093135"/>
            <a:ext cx="288000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338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/>
              <a:t>Details in </a:t>
            </a:r>
            <a:r>
              <a:rPr lang="de-DE" sz="3600" dirty="0" err="1" smtClean="0"/>
              <a:t>this</a:t>
            </a:r>
            <a:r>
              <a:rPr lang="de-DE" sz="3600" dirty="0" smtClean="0"/>
              <a:t> VLDB Conference</a:t>
            </a:r>
            <a:endParaRPr lang="de-DE" sz="3600" dirty="0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508000" y="1828800"/>
            <a:ext cx="8240464" cy="4343400"/>
          </a:xfrm>
        </p:spPr>
        <p:txBody>
          <a:bodyPr/>
          <a:lstStyle/>
          <a:p>
            <a:r>
              <a:rPr lang="en-US" dirty="0"/>
              <a:t>Compacting Transactional Data in Hybrid OLTP &amp; OLAP </a:t>
            </a:r>
            <a:r>
              <a:rPr lang="en-US" dirty="0" smtClean="0"/>
              <a:t>Database. </a:t>
            </a:r>
            <a:r>
              <a:rPr lang="en-US" dirty="0"/>
              <a:t>Florian </a:t>
            </a:r>
            <a:r>
              <a:rPr lang="en-US" dirty="0" err="1"/>
              <a:t>Funke</a:t>
            </a:r>
            <a:r>
              <a:rPr lang="en-US" dirty="0"/>
              <a:t>, </a:t>
            </a:r>
            <a:r>
              <a:rPr lang="en-US" dirty="0" err="1"/>
              <a:t>Alfons</a:t>
            </a:r>
            <a:r>
              <a:rPr lang="en-US" dirty="0"/>
              <a:t> Kemper, Thomas </a:t>
            </a:r>
            <a:r>
              <a:rPr lang="en-US" dirty="0" smtClean="0"/>
              <a:t>Neumann</a:t>
            </a:r>
          </a:p>
          <a:p>
            <a:pPr lvl="1"/>
            <a:r>
              <a:rPr lang="en-US" dirty="0" smtClean="0"/>
              <a:t>Tuesday, 13:30 Session</a:t>
            </a:r>
          </a:p>
          <a:p>
            <a:r>
              <a:rPr lang="en-US" dirty="0"/>
              <a:t>Massively Parallel Sort-Merge Joins in </a:t>
            </a:r>
            <a:r>
              <a:rPr lang="en-US" dirty="0" smtClean="0">
                <a:solidFill>
                  <a:srgbClr val="FF6600"/>
                </a:solidFill>
              </a:rPr>
              <a:t>(NUMA) </a:t>
            </a:r>
            <a:r>
              <a:rPr lang="en-US" dirty="0" smtClean="0"/>
              <a:t>Main </a:t>
            </a:r>
            <a:r>
              <a:rPr lang="en-US" dirty="0"/>
              <a:t>Memory Multi-Core Database </a:t>
            </a:r>
            <a:r>
              <a:rPr lang="en-US" dirty="0" smtClean="0"/>
              <a:t>System. </a:t>
            </a:r>
            <a:r>
              <a:rPr lang="en-US" dirty="0"/>
              <a:t>Martina-</a:t>
            </a:r>
            <a:r>
              <a:rPr lang="en-US" dirty="0" err="1"/>
              <a:t>Cezara</a:t>
            </a:r>
            <a:r>
              <a:rPr lang="en-US" dirty="0"/>
              <a:t> </a:t>
            </a:r>
            <a:r>
              <a:rPr lang="en-US" dirty="0" err="1"/>
              <a:t>Albutiu</a:t>
            </a:r>
            <a:r>
              <a:rPr lang="en-US" dirty="0"/>
              <a:t>, </a:t>
            </a:r>
            <a:r>
              <a:rPr lang="en-US" dirty="0" err="1"/>
              <a:t>Alfons</a:t>
            </a:r>
            <a:r>
              <a:rPr lang="en-US" dirty="0"/>
              <a:t> Kemper, Thomas </a:t>
            </a:r>
            <a:r>
              <a:rPr lang="en-US" dirty="0" smtClean="0"/>
              <a:t>Neumann</a:t>
            </a:r>
          </a:p>
          <a:p>
            <a:pPr lvl="1"/>
            <a:r>
              <a:rPr lang="en-US" dirty="0" smtClean="0"/>
              <a:t>Wednesday, 16:00 Session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F4E0-619B-4B67-802E-DFDAFF6FE27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Compaction</a:t>
            </a:r>
            <a:endParaRPr lang="de-DE" dirty="0"/>
          </a:p>
        </p:txBody>
      </p:sp>
      <p:pic>
        <p:nvPicPr>
          <p:cNvPr id="4" name="Inhaltsplatzhalter 3" descr="compactionBil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 b="15744"/>
          <a:stretch>
            <a:fillRect/>
          </a:stretch>
        </p:blipFill>
        <p:spPr>
          <a:xfrm>
            <a:off x="-459972" y="1556792"/>
            <a:ext cx="9954185" cy="5112568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Fakultät für Informatik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AF4E0-619B-4B67-802E-DFDAFF6FE272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1727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ussdiagramm: Verzögerung 12"/>
          <p:cNvSpPr/>
          <p:nvPr/>
        </p:nvSpPr>
        <p:spPr bwMode="auto">
          <a:xfrm rot="16450193">
            <a:off x="4942596" y="2276548"/>
            <a:ext cx="4806507" cy="3184237"/>
          </a:xfrm>
          <a:prstGeom prst="flowChartDelay">
            <a:avLst/>
          </a:prstGeom>
          <a:blipFill>
            <a:blip r:embed="rId3" cstate="print">
              <a:lum bright="-45000"/>
            </a:blip>
            <a:tile tx="0" ty="0" sx="100000" sy="100000" flip="none" algn="tl"/>
          </a:blip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Flussdiagramm: Verzögerung 11"/>
          <p:cNvSpPr/>
          <p:nvPr/>
        </p:nvSpPr>
        <p:spPr bwMode="auto">
          <a:xfrm rot="16200000">
            <a:off x="2104682" y="2295920"/>
            <a:ext cx="4806507" cy="3184237"/>
          </a:xfrm>
          <a:prstGeom prst="flowChartDelay">
            <a:avLst/>
          </a:prstGeom>
          <a:blipFill>
            <a:blip r:embed="rId3" cstate="print">
              <a:lum bright="-45000"/>
            </a:blip>
            <a:tile tx="0" ty="0" sx="100000" sy="100000" flip="none" algn="tl"/>
          </a:blip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lussdiagramm: Verzögerung 4"/>
          <p:cNvSpPr/>
          <p:nvPr/>
        </p:nvSpPr>
        <p:spPr bwMode="auto">
          <a:xfrm rot="15923701">
            <a:off x="-685694" y="2337897"/>
            <a:ext cx="4806507" cy="3184237"/>
          </a:xfrm>
          <a:prstGeom prst="flowChartDelay">
            <a:avLst/>
          </a:prstGeom>
          <a:blipFill>
            <a:blip r:embed="rId3" cstate="print">
              <a:lum bright="-45000"/>
            </a:blip>
            <a:tile tx="0" ty="0" sx="100000" sy="100000" flip="none" algn="tl"/>
          </a:blip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three</a:t>
            </a:r>
            <a:r>
              <a:rPr lang="de-DE" dirty="0" smtClean="0"/>
              <a:t> NUMA </a:t>
            </a:r>
            <a:r>
              <a:rPr lang="de-DE" dirty="0" err="1" smtClean="0"/>
              <a:t>commandments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08520" y="2204864"/>
            <a:ext cx="3312368" cy="4343400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solidFill>
                  <a:schemeClr val="bg1"/>
                </a:solidFill>
              </a:rPr>
              <a:t>C1 </a:t>
            </a:r>
          </a:p>
          <a:p>
            <a:pPr algn="ctr">
              <a:buNone/>
            </a:pPr>
            <a:r>
              <a:rPr lang="de-DE" i="1" dirty="0" err="1" smtClean="0">
                <a:solidFill>
                  <a:schemeClr val="bg1"/>
                </a:solidFill>
              </a:rPr>
              <a:t>Thou</a:t>
            </a:r>
            <a:r>
              <a:rPr lang="de-DE" i="1" dirty="0" smtClean="0">
                <a:solidFill>
                  <a:schemeClr val="bg1"/>
                </a:solidFill>
              </a:rPr>
              <a:t> </a:t>
            </a:r>
            <a:r>
              <a:rPr lang="de-DE" i="1" dirty="0" err="1" smtClean="0">
                <a:solidFill>
                  <a:schemeClr val="bg1"/>
                </a:solidFill>
              </a:rPr>
              <a:t>shalt</a:t>
            </a:r>
            <a:r>
              <a:rPr lang="de-DE" i="1" dirty="0" smtClean="0">
                <a:solidFill>
                  <a:schemeClr val="bg1"/>
                </a:solidFill>
              </a:rPr>
              <a:t> not </a:t>
            </a:r>
            <a:br>
              <a:rPr lang="de-DE" i="1" dirty="0" smtClean="0">
                <a:solidFill>
                  <a:schemeClr val="bg1"/>
                </a:solidFill>
              </a:rPr>
            </a:br>
            <a:r>
              <a:rPr lang="de-DE" i="1" dirty="0" err="1" smtClean="0">
                <a:solidFill>
                  <a:schemeClr val="bg1"/>
                </a:solidFill>
              </a:rPr>
              <a:t>write</a:t>
            </a:r>
            <a:r>
              <a:rPr lang="de-DE" i="1" dirty="0" smtClean="0">
                <a:solidFill>
                  <a:schemeClr val="bg1"/>
                </a:solidFill>
              </a:rPr>
              <a:t> </a:t>
            </a:r>
            <a:r>
              <a:rPr lang="de-DE" i="1" dirty="0" err="1" smtClean="0">
                <a:solidFill>
                  <a:schemeClr val="bg1"/>
                </a:solidFill>
              </a:rPr>
              <a:t>thy</a:t>
            </a:r>
            <a:r>
              <a:rPr lang="de-DE" i="1" dirty="0" smtClean="0">
                <a:solidFill>
                  <a:schemeClr val="bg1"/>
                </a:solidFill>
              </a:rPr>
              <a:t> </a:t>
            </a:r>
            <a:r>
              <a:rPr lang="de-DE" i="1" dirty="0" err="1" smtClean="0">
                <a:solidFill>
                  <a:schemeClr val="bg1"/>
                </a:solidFill>
              </a:rPr>
              <a:t>neighbor‘s</a:t>
            </a:r>
            <a:r>
              <a:rPr lang="de-DE" i="1" dirty="0" smtClean="0">
                <a:solidFill>
                  <a:schemeClr val="bg1"/>
                </a:solidFill>
              </a:rPr>
              <a:t> </a:t>
            </a:r>
            <a:r>
              <a:rPr lang="de-DE" i="1" dirty="0" err="1" smtClean="0">
                <a:solidFill>
                  <a:schemeClr val="bg1"/>
                </a:solidFill>
              </a:rPr>
              <a:t>memory</a:t>
            </a:r>
            <a:r>
              <a:rPr lang="de-DE" i="1" dirty="0" smtClean="0">
                <a:solidFill>
                  <a:schemeClr val="bg1"/>
                </a:solidFill>
              </a:rPr>
              <a:t> </a:t>
            </a:r>
            <a:r>
              <a:rPr lang="de-DE" i="1" dirty="0" err="1" smtClean="0">
                <a:solidFill>
                  <a:schemeClr val="bg1"/>
                </a:solidFill>
              </a:rPr>
              <a:t>randomly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-- </a:t>
            </a:r>
            <a:r>
              <a:rPr lang="de-DE" dirty="0" err="1" smtClean="0">
                <a:solidFill>
                  <a:schemeClr val="bg1"/>
                </a:solidFill>
              </a:rPr>
              <a:t>chunk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data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r>
              <a:rPr lang="de-DE" dirty="0" err="1" smtClean="0">
                <a:solidFill>
                  <a:schemeClr val="bg1"/>
                </a:solidFill>
              </a:rPr>
              <a:t>redistribute</a:t>
            </a:r>
            <a:r>
              <a:rPr lang="de-DE" dirty="0" smtClean="0">
                <a:solidFill>
                  <a:schemeClr val="bg1"/>
                </a:solidFill>
              </a:rPr>
              <a:t>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then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sort</a:t>
            </a:r>
            <a:r>
              <a:rPr lang="de-DE" dirty="0" smtClean="0">
                <a:solidFill>
                  <a:schemeClr val="bg1"/>
                </a:solidFill>
              </a:rPr>
              <a:t>/</a:t>
            </a:r>
            <a:r>
              <a:rPr lang="de-DE" dirty="0" err="1" smtClean="0">
                <a:solidFill>
                  <a:schemeClr val="bg1"/>
                </a:solidFill>
              </a:rPr>
              <a:t>work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on </a:t>
            </a:r>
            <a:r>
              <a:rPr lang="de-DE" dirty="0" err="1" smtClean="0">
                <a:solidFill>
                  <a:schemeClr val="bg1"/>
                </a:solidFill>
              </a:rPr>
              <a:t>your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data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locally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</a:p>
          <a:p>
            <a:pPr>
              <a:buNone/>
            </a:pP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6AE60A-B69C-4790-82F7-3882EDF23186}" type="slidenum">
              <a:rPr lang="de-DE" smtClean="0"/>
              <a:pPr algn="r"/>
              <a:t>8</a:t>
            </a:fld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2987824" y="1772816"/>
            <a:ext cx="302433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C2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Thou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shalt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read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b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</a:b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thy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neighbor‘s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memory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only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sequentially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b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--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let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the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prefetcher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hide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the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remote </a:t>
            </a:r>
            <a:b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</a:b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access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latency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18" charset="-128"/>
            </a:endParaRPr>
          </a:p>
        </p:txBody>
      </p:sp>
      <p:sp>
        <p:nvSpPr>
          <p:cNvPr id="9" name="Inhaltsplatzhalter 2"/>
          <p:cNvSpPr txBox="1">
            <a:spLocks/>
          </p:cNvSpPr>
          <p:nvPr/>
        </p:nvSpPr>
        <p:spPr bwMode="auto">
          <a:xfrm>
            <a:off x="5796136" y="2060848"/>
            <a:ext cx="316835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C3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Thou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shalt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not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wait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for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thy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neighbors</a:t>
            </a:r>
            <a:r>
              <a:rPr kumimoji="0" lang="de-DE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/>
            </a:r>
            <a:b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</a:b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--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don‘t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use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fine-grained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latching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or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locking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and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avoid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synchronization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points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 of parallel </a:t>
            </a:r>
            <a:r>
              <a:rPr kumimoji="0" lang="de-DE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threads</a:t>
            </a:r>
            <a:r>
              <a:rPr kumimoji="0" lang="de-DE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-65" charset="-128"/>
                <a:cs typeface="ＭＳ Ｐゴシック" pitchFamily="18" charset="-128"/>
              </a:rPr>
              <a:t>.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-65" charset="-128"/>
              <a:cs typeface="ＭＳ Ｐゴシック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70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Basic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MPSM: </a:t>
            </a:r>
            <a:r>
              <a:rPr lang="de-DE" dirty="0" err="1" smtClean="0"/>
              <a:t>Massively</a:t>
            </a:r>
            <a:r>
              <a:rPr lang="de-DE" dirty="0" smtClean="0"/>
              <a:t> Parallel Multi-Core NUMA-affine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smtClean="0">
                <a:sym typeface="Wingdings"/>
              </a:rPr>
              <a:t> 160 </a:t>
            </a:r>
            <a:r>
              <a:rPr lang="de-DE" dirty="0" err="1" smtClean="0">
                <a:sym typeface="Wingdings"/>
              </a:rPr>
              <a:t>mio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records</a:t>
            </a:r>
            <a:r>
              <a:rPr lang="de-DE" dirty="0" smtClean="0">
                <a:sym typeface="Wingdings"/>
              </a:rPr>
              <a:t> per </a:t>
            </a:r>
            <a:r>
              <a:rPr lang="de-DE" dirty="0" err="1" smtClean="0">
                <a:sym typeface="Wingdings"/>
              </a:rPr>
              <a:t>second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C1: Work </a:t>
            </a:r>
            <a:r>
              <a:rPr lang="de-DE" dirty="0" err="1" smtClean="0"/>
              <a:t>locally</a:t>
            </a:r>
            <a:r>
              <a:rPr lang="de-DE" dirty="0" smtClean="0"/>
              <a:t>: </a:t>
            </a:r>
            <a:r>
              <a:rPr lang="de-DE" dirty="0" err="1" smtClean="0"/>
              <a:t>sort</a:t>
            </a:r>
            <a:endParaRPr lang="de-DE" dirty="0" smtClean="0"/>
          </a:p>
          <a:p>
            <a:r>
              <a:rPr lang="de-DE" dirty="0" smtClean="0"/>
              <a:t>C3: Work </a:t>
            </a:r>
            <a:r>
              <a:rPr lang="de-DE" dirty="0" err="1" smtClean="0"/>
              <a:t>independently</a:t>
            </a:r>
            <a:r>
              <a:rPr lang="de-DE" dirty="0" smtClean="0"/>
              <a:t>: </a:t>
            </a:r>
            <a:r>
              <a:rPr lang="de-DE" dirty="0" err="1" smtClean="0"/>
              <a:t>sort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endParaRPr lang="de-DE" dirty="0" smtClean="0"/>
          </a:p>
          <a:p>
            <a:r>
              <a:rPr lang="de-DE" dirty="0" smtClean="0"/>
              <a:t>C2: Access </a:t>
            </a:r>
            <a:r>
              <a:rPr lang="de-DE" dirty="0" err="1" smtClean="0"/>
              <a:t>neighbor‘s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sequentially</a:t>
            </a:r>
            <a:endParaRPr lang="de-DE" dirty="0"/>
          </a:p>
        </p:txBody>
      </p:sp>
      <p:grpSp>
        <p:nvGrpSpPr>
          <p:cNvPr id="43" name="Gruppieren 42"/>
          <p:cNvGrpSpPr/>
          <p:nvPr/>
        </p:nvGrpSpPr>
        <p:grpSpPr>
          <a:xfrm>
            <a:off x="2411767" y="4415126"/>
            <a:ext cx="792082" cy="382025"/>
            <a:chOff x="3491880" y="4437112"/>
            <a:chExt cx="950499" cy="44569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4437112"/>
              <a:ext cx="43851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feld 14"/>
            <p:cNvSpPr txBox="1"/>
            <p:nvPr/>
          </p:nvSpPr>
          <p:spPr>
            <a:xfrm>
              <a:off x="3851914" y="4487828"/>
              <a:ext cx="590465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MJ</a:t>
              </a:r>
              <a:endParaRPr lang="de-DE" sz="1600" dirty="0"/>
            </a:p>
          </p:txBody>
        </p:sp>
      </p:grpSp>
      <p:sp>
        <p:nvSpPr>
          <p:cNvPr id="16" name="Rechteck 15"/>
          <p:cNvSpPr/>
          <p:nvPr/>
        </p:nvSpPr>
        <p:spPr bwMode="auto">
          <a:xfrm>
            <a:off x="2411760" y="5149241"/>
            <a:ext cx="7200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3203848" y="5149241"/>
            <a:ext cx="7200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995936" y="5149241"/>
            <a:ext cx="7200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4788024" y="5149241"/>
            <a:ext cx="720080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2411760" y="3538939"/>
            <a:ext cx="72008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3203848" y="3538939"/>
            <a:ext cx="72008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Rechteck 21"/>
          <p:cNvSpPr/>
          <p:nvPr/>
        </p:nvSpPr>
        <p:spPr bwMode="auto">
          <a:xfrm>
            <a:off x="3995936" y="3538939"/>
            <a:ext cx="72008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4788024" y="3538939"/>
            <a:ext cx="720080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88224" y="32756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chunk</a:t>
            </a:r>
            <a:r>
              <a:rPr lang="de-DE" dirty="0" smtClean="0"/>
              <a:t> R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6588224" y="57239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chunk</a:t>
            </a:r>
            <a:r>
              <a:rPr lang="de-DE" dirty="0" smtClean="0"/>
              <a:t> S</a:t>
            </a:r>
            <a:endParaRPr lang="de-DE" dirty="0"/>
          </a:p>
        </p:txBody>
      </p:sp>
      <p:sp>
        <p:nvSpPr>
          <p:cNvPr id="26" name="Textfeld 25"/>
          <p:cNvSpPr txBox="1"/>
          <p:nvPr/>
        </p:nvSpPr>
        <p:spPr>
          <a:xfrm>
            <a:off x="6588224" y="35637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sort</a:t>
            </a:r>
            <a:r>
              <a:rPr lang="de-DE" dirty="0" smtClean="0"/>
              <a:t> R </a:t>
            </a:r>
            <a:r>
              <a:rPr lang="de-DE" dirty="0" err="1" smtClean="0"/>
              <a:t>chunks</a:t>
            </a:r>
            <a:r>
              <a:rPr lang="de-DE" dirty="0" smtClean="0"/>
              <a:t> </a:t>
            </a:r>
            <a:r>
              <a:rPr lang="de-DE" dirty="0" err="1" smtClean="0"/>
              <a:t>locally</a:t>
            </a:r>
            <a:endParaRPr lang="de-DE" dirty="0"/>
          </a:p>
        </p:txBody>
      </p:sp>
      <p:cxnSp>
        <p:nvCxnSpPr>
          <p:cNvPr id="28" name="Gerade Verbindung mit Pfeil 27"/>
          <p:cNvCxnSpPr/>
          <p:nvPr/>
        </p:nvCxnSpPr>
        <p:spPr bwMode="auto">
          <a:xfrm>
            <a:off x="2555776" y="3580967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>
            <a:off x="3347864" y="3580967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0" name="Gerade Verbindung mit Pfeil 29"/>
          <p:cNvCxnSpPr/>
          <p:nvPr/>
        </p:nvCxnSpPr>
        <p:spPr bwMode="auto">
          <a:xfrm>
            <a:off x="4139952" y="3580967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1" name="Gerade Verbindung mit Pfeil 30"/>
          <p:cNvCxnSpPr/>
          <p:nvPr/>
        </p:nvCxnSpPr>
        <p:spPr bwMode="auto">
          <a:xfrm>
            <a:off x="4932040" y="3580967"/>
            <a:ext cx="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2" name="Gerade Verbindung mit Pfeil 31"/>
          <p:cNvCxnSpPr/>
          <p:nvPr/>
        </p:nvCxnSpPr>
        <p:spPr bwMode="auto">
          <a:xfrm>
            <a:off x="2536233" y="5183774"/>
            <a:ext cx="0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>
            <a:off x="3347864" y="5198764"/>
            <a:ext cx="0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Gerade Verbindung mit Pfeil 36"/>
          <p:cNvCxnSpPr/>
          <p:nvPr/>
        </p:nvCxnSpPr>
        <p:spPr bwMode="auto">
          <a:xfrm>
            <a:off x="4139952" y="5198764"/>
            <a:ext cx="0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rade Verbindung mit Pfeil 37"/>
          <p:cNvCxnSpPr/>
          <p:nvPr/>
        </p:nvCxnSpPr>
        <p:spPr bwMode="auto">
          <a:xfrm>
            <a:off x="4932040" y="5198764"/>
            <a:ext cx="0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feld 38"/>
          <p:cNvSpPr txBox="1"/>
          <p:nvPr/>
        </p:nvSpPr>
        <p:spPr>
          <a:xfrm>
            <a:off x="6588224" y="53639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sort</a:t>
            </a:r>
            <a:r>
              <a:rPr lang="de-DE" dirty="0" smtClean="0"/>
              <a:t> S </a:t>
            </a:r>
            <a:r>
              <a:rPr lang="de-DE" dirty="0" err="1" smtClean="0"/>
              <a:t>chunks</a:t>
            </a:r>
            <a:r>
              <a:rPr lang="de-DE" dirty="0" smtClean="0"/>
              <a:t> </a:t>
            </a:r>
            <a:r>
              <a:rPr lang="de-DE" dirty="0" err="1" smtClean="0"/>
              <a:t>locally</a:t>
            </a:r>
            <a:endParaRPr lang="de-DE" dirty="0"/>
          </a:p>
        </p:txBody>
      </p:sp>
      <p:sp>
        <p:nvSpPr>
          <p:cNvPr id="40" name="Textfeld 39"/>
          <p:cNvSpPr txBox="1"/>
          <p:nvPr/>
        </p:nvSpPr>
        <p:spPr>
          <a:xfrm>
            <a:off x="1115616" y="34917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 </a:t>
            </a:r>
            <a:r>
              <a:rPr lang="de-DE" dirty="0" err="1" smtClean="0"/>
              <a:t>chunks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1115616" y="53012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 </a:t>
            </a:r>
            <a:r>
              <a:rPr lang="de-DE" dirty="0" err="1" smtClean="0"/>
              <a:t>chunks</a:t>
            </a:r>
            <a:endParaRPr lang="de-DE" dirty="0"/>
          </a:p>
        </p:txBody>
      </p:sp>
      <p:sp>
        <p:nvSpPr>
          <p:cNvPr id="42" name="Textfeld 41"/>
          <p:cNvSpPr txBox="1"/>
          <p:nvPr/>
        </p:nvSpPr>
        <p:spPr>
          <a:xfrm>
            <a:off x="6588224" y="4355812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merge</a:t>
            </a:r>
            <a:r>
              <a:rPr lang="de-DE" dirty="0" smtClean="0"/>
              <a:t> </a:t>
            </a:r>
            <a:r>
              <a:rPr lang="de-DE" dirty="0" err="1" smtClean="0"/>
              <a:t>join</a:t>
            </a:r>
            <a:r>
              <a:rPr lang="de-DE" dirty="0" smtClean="0"/>
              <a:t> </a:t>
            </a:r>
            <a:r>
              <a:rPr lang="de-DE" dirty="0" err="1" smtClean="0"/>
              <a:t>chunks</a:t>
            </a:r>
            <a:endParaRPr lang="de-DE" dirty="0"/>
          </a:p>
        </p:txBody>
      </p:sp>
      <p:cxnSp>
        <p:nvCxnSpPr>
          <p:cNvPr id="57" name="Gerade Verbindung 56"/>
          <p:cNvCxnSpPr/>
          <p:nvPr/>
        </p:nvCxnSpPr>
        <p:spPr bwMode="auto">
          <a:xfrm>
            <a:off x="2483768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Gerade Verbindung 58"/>
          <p:cNvCxnSpPr/>
          <p:nvPr/>
        </p:nvCxnSpPr>
        <p:spPr bwMode="auto">
          <a:xfrm>
            <a:off x="2483768" y="472514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Gerade Verbindung 59"/>
          <p:cNvCxnSpPr/>
          <p:nvPr/>
        </p:nvCxnSpPr>
        <p:spPr bwMode="auto">
          <a:xfrm>
            <a:off x="2555776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Gerade Verbindung 60"/>
          <p:cNvCxnSpPr>
            <a:stCxn id="2054" idx="2"/>
          </p:cNvCxnSpPr>
          <p:nvPr/>
        </p:nvCxnSpPr>
        <p:spPr bwMode="auto">
          <a:xfrm>
            <a:off x="2594480" y="4723737"/>
            <a:ext cx="681376" cy="36144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Gerade Verbindung 62"/>
          <p:cNvCxnSpPr/>
          <p:nvPr/>
        </p:nvCxnSpPr>
        <p:spPr bwMode="auto">
          <a:xfrm>
            <a:off x="2627784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Gerade Verbindung 63"/>
          <p:cNvCxnSpPr/>
          <p:nvPr/>
        </p:nvCxnSpPr>
        <p:spPr bwMode="auto">
          <a:xfrm>
            <a:off x="2627784" y="4725144"/>
            <a:ext cx="144016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>
            <a:off x="2699792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/>
          <p:nvPr/>
        </p:nvCxnSpPr>
        <p:spPr bwMode="auto">
          <a:xfrm>
            <a:off x="2780184" y="4725144"/>
            <a:ext cx="2079848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1" name="Gruppieren 70"/>
          <p:cNvGrpSpPr/>
          <p:nvPr/>
        </p:nvGrpSpPr>
        <p:grpSpPr>
          <a:xfrm>
            <a:off x="3203848" y="4437112"/>
            <a:ext cx="792082" cy="382025"/>
            <a:chOff x="3491880" y="4437112"/>
            <a:chExt cx="950499" cy="445696"/>
          </a:xfrm>
        </p:grpSpPr>
        <p:pic>
          <p:nvPicPr>
            <p:cNvPr id="7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4437112"/>
              <a:ext cx="43851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feld 72"/>
            <p:cNvSpPr txBox="1"/>
            <p:nvPr/>
          </p:nvSpPr>
          <p:spPr>
            <a:xfrm>
              <a:off x="3851914" y="4487828"/>
              <a:ext cx="590465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MJ</a:t>
              </a:r>
              <a:endParaRPr lang="de-DE" sz="1600" dirty="0"/>
            </a:p>
          </p:txBody>
        </p:sp>
      </p:grpSp>
      <p:grpSp>
        <p:nvGrpSpPr>
          <p:cNvPr id="74" name="Gruppieren 73"/>
          <p:cNvGrpSpPr/>
          <p:nvPr/>
        </p:nvGrpSpPr>
        <p:grpSpPr>
          <a:xfrm>
            <a:off x="3995936" y="4437112"/>
            <a:ext cx="792082" cy="382025"/>
            <a:chOff x="3491880" y="4437112"/>
            <a:chExt cx="950499" cy="445696"/>
          </a:xfrm>
        </p:grpSpPr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4437112"/>
              <a:ext cx="43851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Textfeld 75"/>
            <p:cNvSpPr txBox="1"/>
            <p:nvPr/>
          </p:nvSpPr>
          <p:spPr>
            <a:xfrm>
              <a:off x="3851914" y="4487828"/>
              <a:ext cx="590465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MJ</a:t>
              </a:r>
              <a:endParaRPr lang="de-DE" sz="1600" dirty="0"/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4788024" y="4415127"/>
            <a:ext cx="792082" cy="382025"/>
            <a:chOff x="3491880" y="4437112"/>
            <a:chExt cx="950499" cy="445696"/>
          </a:xfrm>
        </p:grpSpPr>
        <p:pic>
          <p:nvPicPr>
            <p:cNvPr id="7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4437112"/>
              <a:ext cx="43851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feld 78"/>
            <p:cNvSpPr txBox="1"/>
            <p:nvPr/>
          </p:nvSpPr>
          <p:spPr>
            <a:xfrm>
              <a:off x="3851914" y="4487828"/>
              <a:ext cx="590465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MJ</a:t>
              </a:r>
              <a:endParaRPr lang="de-DE" sz="1600" dirty="0"/>
            </a:p>
          </p:txBody>
        </p:sp>
      </p:grpSp>
      <p:cxnSp>
        <p:nvCxnSpPr>
          <p:cNvPr id="81" name="Gerade Verbindung 80"/>
          <p:cNvCxnSpPr/>
          <p:nvPr/>
        </p:nvCxnSpPr>
        <p:spPr bwMode="auto">
          <a:xfrm>
            <a:off x="3275856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Gerade Verbindung 81"/>
          <p:cNvCxnSpPr/>
          <p:nvPr/>
        </p:nvCxnSpPr>
        <p:spPr bwMode="auto">
          <a:xfrm>
            <a:off x="3347864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Gerade Verbindung 82"/>
          <p:cNvCxnSpPr/>
          <p:nvPr/>
        </p:nvCxnSpPr>
        <p:spPr bwMode="auto">
          <a:xfrm>
            <a:off x="3419872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Gerade Verbindung 83"/>
          <p:cNvCxnSpPr/>
          <p:nvPr/>
        </p:nvCxnSpPr>
        <p:spPr bwMode="auto">
          <a:xfrm>
            <a:off x="3491880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rade Verbindung 84"/>
          <p:cNvCxnSpPr/>
          <p:nvPr/>
        </p:nvCxnSpPr>
        <p:spPr bwMode="auto">
          <a:xfrm>
            <a:off x="4067944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Gerade Verbindung 85"/>
          <p:cNvCxnSpPr/>
          <p:nvPr/>
        </p:nvCxnSpPr>
        <p:spPr bwMode="auto">
          <a:xfrm>
            <a:off x="4139952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Gerade Verbindung 86"/>
          <p:cNvCxnSpPr/>
          <p:nvPr/>
        </p:nvCxnSpPr>
        <p:spPr bwMode="auto">
          <a:xfrm>
            <a:off x="4211960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Gerade Verbindung 87"/>
          <p:cNvCxnSpPr/>
          <p:nvPr/>
        </p:nvCxnSpPr>
        <p:spPr bwMode="auto">
          <a:xfrm>
            <a:off x="4283968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Gerade Verbindung 88"/>
          <p:cNvCxnSpPr/>
          <p:nvPr/>
        </p:nvCxnSpPr>
        <p:spPr bwMode="auto">
          <a:xfrm>
            <a:off x="4860032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Gerade Verbindung 89"/>
          <p:cNvCxnSpPr/>
          <p:nvPr/>
        </p:nvCxnSpPr>
        <p:spPr bwMode="auto">
          <a:xfrm>
            <a:off x="4932040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Gerade Verbindung 90"/>
          <p:cNvCxnSpPr/>
          <p:nvPr/>
        </p:nvCxnSpPr>
        <p:spPr bwMode="auto">
          <a:xfrm>
            <a:off x="5004048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rade Verbindung 91"/>
          <p:cNvCxnSpPr/>
          <p:nvPr/>
        </p:nvCxnSpPr>
        <p:spPr bwMode="auto">
          <a:xfrm>
            <a:off x="5076056" y="4005064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oliennummernplatzhalt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C6AE60A-B69C-4790-82F7-3882EDF23186}" type="slidenum">
              <a:rPr lang="de-DE" smtClean="0"/>
              <a:pPr algn="r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345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42" grpId="0"/>
    </p:bldLst>
  </p:timing>
</p:sld>
</file>

<file path=ppt/theme/theme1.xml><?xml version="1.0" encoding="utf-8"?>
<a:theme xmlns:a="http://schemas.openxmlformats.org/drawingml/2006/main" name="Leere Präsentation">
  <a:themeElements>
    <a:clrScheme name="">
      <a:dk1>
        <a:srgbClr val="333333"/>
      </a:dk1>
      <a:lt1>
        <a:srgbClr val="FFFFFF"/>
      </a:lt1>
      <a:dk2>
        <a:srgbClr val="333333"/>
      </a:dk2>
      <a:lt2>
        <a:srgbClr val="808080"/>
      </a:lt2>
      <a:accent1>
        <a:srgbClr val="CCCCCC"/>
      </a:accent1>
      <a:accent2>
        <a:srgbClr val="074FB0"/>
      </a:accent2>
      <a:accent3>
        <a:srgbClr val="FFFFFF"/>
      </a:accent3>
      <a:accent4>
        <a:srgbClr val="2A2A2A"/>
      </a:accent4>
      <a:accent5>
        <a:srgbClr val="E2E2E2"/>
      </a:accent5>
      <a:accent6>
        <a:srgbClr val="06479F"/>
      </a:accent6>
      <a:hlink>
        <a:srgbClr val="E53418"/>
      </a:hlink>
      <a:folHlink>
        <a:srgbClr val="CA213F"/>
      </a:folHlink>
    </a:clrScheme>
    <a:fontScheme name="Leere Präsentation">
      <a:majorFont>
        <a:latin typeface="TUM Neue Helvetica 75 Bold"/>
        <a:ea typeface=""/>
        <a:cs typeface=""/>
      </a:majorFont>
      <a:minorFont>
        <a:latin typeface="TUM Neue Helvetica 55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chemeClr val="tx1"/>
          </a:solidFill>
          <a:prstDash val="sys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Neue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Macintosh PowerPoint</Application>
  <PresentationFormat>Bildschirmpräsentation (4:3)</PresentationFormat>
  <Paragraphs>124</Paragraphs>
  <Slides>16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Leere Präsentation</vt:lpstr>
      <vt:lpstr>Transactions AND Analytics OLTP AND OLAP in Main Memory Database Systems   HyPer  one size fits all ... again</vt:lpstr>
      <vt:lpstr>PowerPoint-Präsentation</vt:lpstr>
      <vt:lpstr>PowerPoint-Präsentation</vt:lpstr>
      <vt:lpstr>PowerPoint-Präsentation</vt:lpstr>
      <vt:lpstr>Hardware trends …</vt:lpstr>
      <vt:lpstr>Details in this VLDB Conference</vt:lpstr>
      <vt:lpstr>Compaction</vt:lpstr>
      <vt:lpstr>The three NUMA commandments</vt:lpstr>
      <vt:lpstr>Basic idea of MPSM: Massively Parallel Multi-Core NUMA-affine Sort merge Join  160 mio records per second</vt:lpstr>
      <vt:lpstr>Multi-Tenency: Shared Machine   up to 128 HyPer Database Instances</vt:lpstr>
      <vt:lpstr>Shared Machine / 64 HyPer Instances</vt:lpstr>
      <vt:lpstr>Scale up: Sustained Performance of a Single HyPer Instance </vt:lpstr>
      <vt:lpstr>Fork Performance</vt:lpstr>
      <vt:lpstr>Snapshotting via fork-ing: Details</vt:lpstr>
      <vt:lpstr>Snapshot Maintenance: copy on write</vt:lpstr>
      <vt:lpstr>Specs of the Machine (1 TB RAM, 32 Cores, 40 K €)</vt:lpstr>
    </vt:vector>
  </TitlesOfParts>
  <Company>ټ瀀ړ馜_x0003_䌅뿿춐ࠠ倜?婀ټ위뿿춰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Rampp</dc:creator>
  <cp:lastModifiedBy>Alfons Kemper</cp:lastModifiedBy>
  <cp:revision>41</cp:revision>
  <dcterms:created xsi:type="dcterms:W3CDTF">2007-03-06T12:07:54Z</dcterms:created>
  <dcterms:modified xsi:type="dcterms:W3CDTF">2012-08-27T08:04:25Z</dcterms:modified>
</cp:coreProperties>
</file>