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90635"/>
            <a:ext cx="9144000" cy="590931"/>
          </a:xfrm>
        </p:spPr>
        <p:txBody>
          <a:bodyPr>
            <a:sp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64641"/>
      </p:ext>
    </p:extLst>
  </p:cSld>
  <p:clrMapOvr>
    <a:masterClrMapping/>
  </p:clrMapOvr>
  <p:transition>
    <p:fade/>
  </p:transition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8"/>
          <p:cNvSpPr>
            <a:spLocks noGrp="1"/>
          </p:cNvSpPr>
          <p:nvPr>
            <p:ph idx="1" hasCustomPrompt="1"/>
          </p:nvPr>
        </p:nvSpPr>
        <p:spPr>
          <a:xfrm>
            <a:off x="182880" y="1066800"/>
            <a:ext cx="8778240" cy="5120640"/>
          </a:xfrm>
        </p:spPr>
        <p:txBody>
          <a:bodyPr/>
          <a:lstStyle>
            <a:lvl1pPr>
              <a:lnSpc>
                <a:spcPct val="80000"/>
              </a:lnSpc>
              <a:defRPr/>
            </a:lvl1pPr>
            <a:lvl2pPr>
              <a:lnSpc>
                <a:spcPct val="80000"/>
              </a:lnSpc>
              <a:spcBef>
                <a:spcPts val="0"/>
              </a:spcBef>
              <a:defRPr sz="1800"/>
            </a:lvl2pPr>
            <a:lvl3pPr>
              <a:lnSpc>
                <a:spcPct val="80000"/>
              </a:lnSpc>
              <a:defRPr/>
            </a:lvl3pPr>
            <a:lvl4pPr>
              <a:lnSpc>
                <a:spcPct val="80000"/>
              </a:lnSpc>
              <a:defRPr/>
            </a:lvl4pPr>
            <a:lvl5pPr>
              <a:lnSpc>
                <a:spcPct val="80000"/>
              </a:lnSpc>
              <a:defRPr/>
            </a:lvl5pPr>
          </a:lstStyle>
          <a:p>
            <a:pPr lvl="0"/>
            <a:r>
              <a:rPr lang="en-US" dirty="0" smtClean="0"/>
              <a:t>Click to edit 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53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697"/>
            <a:ext cx="8763000" cy="6163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069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6978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ased">
    <p:bg>
      <p:bgPr>
        <a:blipFill dpi="0" rotWithShape="1">
          <a:blip r:embed="rId2" cstate="email">
            <a:lum bright="8000"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00025" y="885825"/>
            <a:ext cx="8724900" cy="5276849"/>
          </a:xfr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/>
          <a:lstStyle>
            <a:lvl1pPr>
              <a:buFont typeface="Arial" pitchFamily="34" charset="0"/>
              <a:buChar char="•"/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</a:defRPr>
            </a:lvl2pPr>
            <a:lvl3pPr>
              <a:buFont typeface="Arial" pitchFamily="34" charset="0"/>
              <a:buChar char="•"/>
              <a:defRPr sz="1600" b="0">
                <a:solidFill>
                  <a:schemeClr val="bg1"/>
                </a:solidFill>
                <a:latin typeface="+mn-lt"/>
              </a:defRPr>
            </a:lvl3pPr>
            <a:lvl4pPr>
              <a:buFont typeface="Arial" pitchFamily="34" charset="0"/>
              <a:buChar char="•"/>
              <a:defRPr sz="1400" b="0">
                <a:solidFill>
                  <a:schemeClr val="bg1"/>
                </a:solidFill>
                <a:latin typeface="Arial Narrow" pitchFamily="34" charset="0"/>
              </a:defRPr>
            </a:lvl4pPr>
            <a:lvl5pPr>
              <a:buFont typeface="Arial" pitchFamily="34" charset="0"/>
              <a:buChar char="•"/>
              <a:defRPr sz="1400" b="0">
                <a:solidFill>
                  <a:schemeClr val="bg1"/>
                </a:solidFill>
                <a:latin typeface="Arial Narrow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4"/>
          </p:nvPr>
        </p:nvSpPr>
        <p:spPr>
          <a:xfrm>
            <a:off x="5791200" y="6499225"/>
            <a:ext cx="25908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FFFFFF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410575" y="6477000"/>
            <a:ext cx="609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9C954-46F0-4E2F-9029-33BF678C687A}" type="slidenum">
              <a:rPr lang="en-US" sz="1400">
                <a:solidFill>
                  <a:srgbClr val="FFFFFF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33600" y="6499225"/>
            <a:ext cx="3581400" cy="3841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FFFFFF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31881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25" y="466725"/>
            <a:ext cx="8705850" cy="514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2725" y="1206500"/>
            <a:ext cx="4276725" cy="5187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206500"/>
            <a:ext cx="4276725" cy="5187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0713" y="6499225"/>
            <a:ext cx="1973262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FFFFFF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1300" y="6499225"/>
            <a:ext cx="3581400" cy="3587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srgbClr val="FFFFFF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Cray Inc. and Franz Inc. Preliminary and Proprietary – Not for Public Disclosure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6477000"/>
            <a:ext cx="6096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>
                <a:solidFill>
                  <a:srgbClr val="FFFFFF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73EC81F6-ECEB-47AE-898E-D4D8A7EAC627}" type="slidenum">
              <a:rPr lang="en-US" sz="1400">
                <a:solidFill>
                  <a:srgbClr val="FFFFFF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sz="1400">
                <a:solidFill>
                  <a:srgbClr val="FFFFFF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74713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6172200"/>
            <a:ext cx="9144001" cy="685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innerShdw blurRad="63500" dist="25400" dir="162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FFFFFF"/>
              </a:solidFill>
              <a:latin typeface="Arial" charset="0"/>
              <a:ea typeface="ＭＳ Ｐゴシック" charset="0"/>
              <a:cs typeface="Arial Unicode MS" pitchFamily="34" charset="-128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-1" y="6172200"/>
            <a:ext cx="2362200" cy="685800"/>
          </a:xfrm>
          <a:custGeom>
            <a:avLst/>
            <a:gdLst>
              <a:gd name="connsiteX0" fmla="*/ 0 w 9144001"/>
              <a:gd name="connsiteY0" fmla="*/ 0 h 685800"/>
              <a:gd name="connsiteX1" fmla="*/ 9144001 w 9144001"/>
              <a:gd name="connsiteY1" fmla="*/ 0 h 685800"/>
              <a:gd name="connsiteX2" fmla="*/ 9144001 w 9144001"/>
              <a:gd name="connsiteY2" fmla="*/ 685800 h 685800"/>
              <a:gd name="connsiteX3" fmla="*/ 0 w 9144001"/>
              <a:gd name="connsiteY3" fmla="*/ 685800 h 685800"/>
              <a:gd name="connsiteX4" fmla="*/ 0 w 9144001"/>
              <a:gd name="connsiteY4" fmla="*/ 0 h 685800"/>
              <a:gd name="connsiteX0" fmla="*/ 0 w 9144001"/>
              <a:gd name="connsiteY0" fmla="*/ 0 h 685800"/>
              <a:gd name="connsiteX1" fmla="*/ 6194321 w 9144001"/>
              <a:gd name="connsiteY1" fmla="*/ 0 h 685800"/>
              <a:gd name="connsiteX2" fmla="*/ 9144001 w 9144001"/>
              <a:gd name="connsiteY2" fmla="*/ 685800 h 685800"/>
              <a:gd name="connsiteX3" fmla="*/ 0 w 9144001"/>
              <a:gd name="connsiteY3" fmla="*/ 685800 h 685800"/>
              <a:gd name="connsiteX4" fmla="*/ 0 w 9144001"/>
              <a:gd name="connsiteY4" fmla="*/ 0 h 685800"/>
              <a:gd name="connsiteX0" fmla="*/ 0 w 11798706"/>
              <a:gd name="connsiteY0" fmla="*/ 0 h 685800"/>
              <a:gd name="connsiteX1" fmla="*/ 6194321 w 11798706"/>
              <a:gd name="connsiteY1" fmla="*/ 0 h 685800"/>
              <a:gd name="connsiteX2" fmla="*/ 11798706 w 11798706"/>
              <a:gd name="connsiteY2" fmla="*/ 685800 h 685800"/>
              <a:gd name="connsiteX3" fmla="*/ 0 w 11798706"/>
              <a:gd name="connsiteY3" fmla="*/ 685800 h 685800"/>
              <a:gd name="connsiteX4" fmla="*/ 0 w 11798706"/>
              <a:gd name="connsiteY4" fmla="*/ 0 h 685800"/>
              <a:gd name="connsiteX0" fmla="*/ 0 w 11798706"/>
              <a:gd name="connsiteY0" fmla="*/ 0 h 685800"/>
              <a:gd name="connsiteX1" fmla="*/ 9733929 w 11798706"/>
              <a:gd name="connsiteY1" fmla="*/ 0 h 685800"/>
              <a:gd name="connsiteX2" fmla="*/ 11798706 w 11798706"/>
              <a:gd name="connsiteY2" fmla="*/ 685800 h 685800"/>
              <a:gd name="connsiteX3" fmla="*/ 0 w 11798706"/>
              <a:gd name="connsiteY3" fmla="*/ 685800 h 685800"/>
              <a:gd name="connsiteX4" fmla="*/ 0 w 11798706"/>
              <a:gd name="connsiteY4" fmla="*/ 0 h 685800"/>
              <a:gd name="connsiteX0" fmla="*/ 0 w 9733929"/>
              <a:gd name="connsiteY0" fmla="*/ 0 h 685800"/>
              <a:gd name="connsiteX1" fmla="*/ 9733929 w 9733929"/>
              <a:gd name="connsiteY1" fmla="*/ 0 h 685800"/>
              <a:gd name="connsiteX2" fmla="*/ 9143997 w 9733929"/>
              <a:gd name="connsiteY2" fmla="*/ 685800 h 685800"/>
              <a:gd name="connsiteX3" fmla="*/ 0 w 9733929"/>
              <a:gd name="connsiteY3" fmla="*/ 685800 h 685800"/>
              <a:gd name="connsiteX4" fmla="*/ 0 w 9733929"/>
              <a:gd name="connsiteY4" fmla="*/ 0 h 685800"/>
              <a:gd name="connsiteX0" fmla="*/ 0 w 9143998"/>
              <a:gd name="connsiteY0" fmla="*/ 0 h 685800"/>
              <a:gd name="connsiteX1" fmla="*/ 7374195 w 9143998"/>
              <a:gd name="connsiteY1" fmla="*/ 0 h 685800"/>
              <a:gd name="connsiteX2" fmla="*/ 9143997 w 9143998"/>
              <a:gd name="connsiteY2" fmla="*/ 685800 h 685800"/>
              <a:gd name="connsiteX3" fmla="*/ 0 w 9143998"/>
              <a:gd name="connsiteY3" fmla="*/ 685800 h 685800"/>
              <a:gd name="connsiteX4" fmla="*/ 0 w 9143998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3998" h="685800">
                <a:moveTo>
                  <a:pt x="0" y="0"/>
                </a:moveTo>
                <a:lnTo>
                  <a:pt x="7374195" y="0"/>
                </a:lnTo>
                <a:lnTo>
                  <a:pt x="9143997" y="685800"/>
                </a:lnTo>
                <a:lnTo>
                  <a:pt x="0" y="68580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innerShdw blurRad="63500" dist="25400" dir="16200000">
              <a:prstClr val="black">
                <a:alpha val="50000"/>
              </a:prstClr>
            </a:inn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200" dirty="0">
              <a:solidFill>
                <a:srgbClr val="FFFFFF"/>
              </a:solidFill>
              <a:latin typeface="Arial" charset="0"/>
              <a:ea typeface="ＭＳ Ｐゴシック" charset="0"/>
              <a:cs typeface="Arial Unicode MS" pitchFamily="34" charset="-128"/>
            </a:endParaRPr>
          </a:p>
        </p:txBody>
      </p:sp>
      <p:pic>
        <p:nvPicPr>
          <p:cNvPr id="1031" name="Picture 7" descr="C:\Users\jcissell\Desktop\dots-b-ppt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6188066"/>
            <a:ext cx="2286000" cy="669933"/>
          </a:xfrm>
          <a:prstGeom prst="rect">
            <a:avLst/>
          </a:prstGeom>
          <a:noFill/>
        </p:spPr>
      </p:pic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82880" y="1066800"/>
            <a:ext cx="877824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76200"/>
            <a:ext cx="8763000" cy="616303"/>
          </a:xfrm>
          <a:prstGeom prst="rect">
            <a:avLst/>
          </a:prstGeom>
          <a:ln w="6350" cap="rnd">
            <a:noFill/>
          </a:ln>
        </p:spPr>
        <p:txBody>
          <a:bodyPr vert="horz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028" name="Picture 4" descr="C:\Users\jcissell\Desktop\yd-logo-ppt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399" y="6355080"/>
            <a:ext cx="1463041" cy="365760"/>
          </a:xfrm>
          <a:prstGeom prst="rect">
            <a:avLst/>
          </a:prstGeom>
          <a:noFill/>
        </p:spPr>
      </p:pic>
      <p:sp>
        <p:nvSpPr>
          <p:cNvPr id="42" name="Slide Number Placeholder 39"/>
          <p:cNvSpPr txBox="1">
            <a:spLocks/>
          </p:cNvSpPr>
          <p:nvPr/>
        </p:nvSpPr>
        <p:spPr>
          <a:xfrm>
            <a:off x="8382000" y="6400800"/>
            <a:ext cx="381000" cy="381000"/>
          </a:xfrm>
          <a:prstGeom prst="ellipse">
            <a:avLst/>
          </a:prstGeom>
          <a:ln w="19050"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A0D5C3-669F-401C-94A6-2070CF9F0B03}" type="slidenum">
              <a:rPr lang="en-US" smtClean="0">
                <a:solidFill>
                  <a:srgbClr val="FFFFFF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4054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marL="1828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2800" b="1" kern="1200" spc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accent5"/>
          </a:solidFill>
          <a:effectLst/>
          <a:latin typeface="Century Gothic" pitchFamily="34" charset="0"/>
          <a:ea typeface="+mj-ea"/>
          <a:cs typeface="Arial" pitchFamily="34" charset="0"/>
        </a:defRPr>
      </a:lvl1pPr>
      <a:lvl2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2pPr>
      <a:lvl3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3pPr>
      <a:lvl4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4pPr>
      <a:lvl5pPr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5pPr>
      <a:lvl6pPr marL="4572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6pPr>
      <a:lvl7pPr marL="9144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7pPr>
      <a:lvl8pPr marL="13716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8pPr>
      <a:lvl9pPr marL="1828800" algn="l" rtl="0" eaLnBrk="1" fontAlgn="base" hangingPunct="1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lnSpc>
          <a:spcPct val="80000"/>
        </a:lnSpc>
        <a:spcBef>
          <a:spcPts val="600"/>
        </a:spcBef>
        <a:spcAft>
          <a:spcPct val="0"/>
        </a:spcAft>
        <a:buClr>
          <a:schemeClr val="accent2"/>
        </a:buClr>
        <a:buSzPct val="65000"/>
        <a:buFont typeface="Wingdings 2" pitchFamily="18" charset="2"/>
        <a:buChar char=""/>
        <a:defRPr sz="2800" b="1" kern="1000" spc="-70" baseline="0">
          <a:solidFill>
            <a:srgbClr val="595959"/>
          </a:solidFill>
          <a:latin typeface="+mj-lt"/>
          <a:ea typeface="+mn-ea"/>
          <a:cs typeface="+mn-cs"/>
        </a:defRPr>
      </a:lvl1pPr>
      <a:lvl2pPr marL="639763" indent="-273050" algn="l" rtl="0" eaLnBrk="1" fontAlgn="base" hangingPunct="1">
        <a:lnSpc>
          <a:spcPct val="80000"/>
        </a:lnSpc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800" kern="1000" spc="-70" baseline="0">
          <a:solidFill>
            <a:srgbClr val="595959"/>
          </a:solidFill>
          <a:latin typeface="+mj-lt"/>
          <a:ea typeface="+mn-ea"/>
          <a:cs typeface="+mn-cs"/>
        </a:defRPr>
      </a:lvl2pPr>
      <a:lvl3pPr marL="1004888" indent="-228600" algn="l" rtl="0" eaLnBrk="1" fontAlgn="base" hangingPunct="1">
        <a:lnSpc>
          <a:spcPct val="80000"/>
        </a:lnSpc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1800" kern="1000" spc="-70" baseline="0">
          <a:solidFill>
            <a:srgbClr val="595959"/>
          </a:solidFill>
          <a:latin typeface="+mj-lt"/>
          <a:ea typeface="+mn-ea"/>
          <a:cs typeface="+mn-cs"/>
        </a:defRPr>
      </a:lvl3pPr>
      <a:lvl4pPr marL="1279525" indent="-228600" algn="l" rtl="0" eaLnBrk="1" fontAlgn="base" hangingPunct="1">
        <a:lnSpc>
          <a:spcPct val="80000"/>
        </a:lnSpc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800" kern="1000" spc="-70" baseline="0">
          <a:solidFill>
            <a:srgbClr val="595959"/>
          </a:solidFill>
          <a:latin typeface="+mj-lt"/>
          <a:ea typeface="+mn-ea"/>
          <a:cs typeface="+mn-cs"/>
        </a:defRPr>
      </a:lvl4pPr>
      <a:lvl5pPr marL="1554163" indent="-228600" algn="l" rtl="0" eaLnBrk="1" fontAlgn="base" hangingPunct="1">
        <a:lnSpc>
          <a:spcPct val="80000"/>
        </a:lnSpc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800" kern="1000" spc="-70" baseline="0">
          <a:solidFill>
            <a:srgbClr val="595959"/>
          </a:solidFill>
          <a:latin typeface="+mj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convergence of HPC, Databases and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The Good</a:t>
            </a:r>
          </a:p>
          <a:p>
            <a:endParaRPr lang="en-US" dirty="0" smtClean="0"/>
          </a:p>
          <a:p>
            <a:r>
              <a:rPr lang="en-US" dirty="0" smtClean="0"/>
              <a:t>HPC brings a wealth of parallelization experience, </a:t>
            </a:r>
            <a:r>
              <a:rPr lang="en-US" dirty="0" err="1" smtClean="0"/>
              <a:t>petaflop</a:t>
            </a:r>
            <a:r>
              <a:rPr lang="en-US" dirty="0" smtClean="0"/>
              <a:t> scaling and hybrid </a:t>
            </a:r>
            <a:r>
              <a:rPr lang="en-US" dirty="0" smtClean="0"/>
              <a:t>architectures.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Analytics brings new algorithms and new </a:t>
            </a:r>
            <a:r>
              <a:rPr lang="en-US" dirty="0" smtClean="0"/>
              <a:t>markets.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Database world brings new paradigms, new users and… Big Data.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4413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convergence of HPC, Databases and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The Bad</a:t>
            </a:r>
          </a:p>
          <a:p>
            <a:endParaRPr lang="en-US" dirty="0" smtClean="0"/>
          </a:p>
          <a:p>
            <a:r>
              <a:rPr lang="en-US" dirty="0" smtClean="0"/>
              <a:t>Highly parallel HPC </a:t>
            </a:r>
            <a:r>
              <a:rPr lang="en-US" dirty="0" smtClean="0"/>
              <a:t>machines are </a:t>
            </a:r>
            <a:r>
              <a:rPr lang="en-US" dirty="0" smtClean="0"/>
              <a:t>frankly hard to program.  </a:t>
            </a:r>
            <a:r>
              <a:rPr lang="en-US" dirty="0"/>
              <a:t>H</a:t>
            </a:r>
            <a:r>
              <a:rPr lang="en-US" dirty="0" smtClean="0"/>
              <a:t>ybrid architectures make this worse.</a:t>
            </a:r>
          </a:p>
          <a:p>
            <a:endParaRPr lang="en-US" dirty="0"/>
          </a:p>
          <a:p>
            <a:r>
              <a:rPr lang="en-US" dirty="0" smtClean="0"/>
              <a:t>Analytics, particularly </a:t>
            </a:r>
            <a:r>
              <a:rPr lang="en-US" dirty="0" smtClean="0"/>
              <a:t>over</a:t>
            </a:r>
            <a:r>
              <a:rPr lang="en-US" dirty="0" smtClean="0"/>
              <a:t> non-tabular data structures</a:t>
            </a:r>
            <a:r>
              <a:rPr lang="en-US" dirty="0" smtClean="0"/>
              <a:t>, </a:t>
            </a:r>
            <a:r>
              <a:rPr lang="en-US" dirty="0" smtClean="0"/>
              <a:t>requires users to think about their problem in an entirely new way.</a:t>
            </a:r>
          </a:p>
          <a:p>
            <a:endParaRPr lang="en-US" dirty="0"/>
          </a:p>
          <a:p>
            <a:r>
              <a:rPr lang="en-US" dirty="0" smtClean="0"/>
              <a:t>Big Data brings scaling issues to every link of the analysis chain, including the user.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337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convergence of HPC, Databases and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The Beautiful</a:t>
            </a:r>
          </a:p>
          <a:p>
            <a:endParaRPr lang="en-US" dirty="0" smtClean="0"/>
          </a:p>
          <a:p>
            <a:r>
              <a:rPr lang="en-US" dirty="0" smtClean="0"/>
              <a:t>The ugliness of massively parallel hybrid architectures can be hidden under layers of </a:t>
            </a:r>
            <a:r>
              <a:rPr lang="en-US" dirty="0" smtClean="0"/>
              <a:t>abstraction.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New visualization techniques can bring new ways of understanding large </a:t>
            </a:r>
            <a:r>
              <a:rPr lang="en-US" dirty="0" smtClean="0"/>
              <a:t>problems.  High-level languages calling HPC subroutines make programming easier.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New levels of insight into very large and mixed datasets will bring new benefits to </a:t>
            </a:r>
            <a:r>
              <a:rPr lang="en-US" dirty="0" smtClean="0"/>
              <a:t>society.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43378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rcData_2012_02_22">
  <a:themeElements>
    <a:clrScheme name="YarcData &amp; Cray 2012_02_16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8D941E"/>
      </a:accent1>
      <a:accent2>
        <a:srgbClr val="DD7E0E"/>
      </a:accent2>
      <a:accent3>
        <a:srgbClr val="E5B02B"/>
      </a:accent3>
      <a:accent4>
        <a:srgbClr val="A03722"/>
      </a:accent4>
      <a:accent5>
        <a:srgbClr val="005596"/>
      </a:accent5>
      <a:accent6>
        <a:srgbClr val="B6B491"/>
      </a:accent6>
      <a:hlink>
        <a:srgbClr val="0070C0"/>
      </a:hlink>
      <a:folHlink>
        <a:srgbClr val="3A57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yarcData_2012_02_22</vt:lpstr>
      <vt:lpstr>The convergence of HPC, Databases and Analytics</vt:lpstr>
      <vt:lpstr>The convergence of HPC, Databases and Analytics</vt:lpstr>
      <vt:lpstr>The convergence of HPC, Databases and Analytics</vt:lpstr>
    </vt:vector>
  </TitlesOfParts>
  <Company>Cray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Maltby</dc:creator>
  <cp:lastModifiedBy>Jim Maltby</cp:lastModifiedBy>
  <cp:revision>5</cp:revision>
  <dcterms:created xsi:type="dcterms:W3CDTF">2012-08-26T09:32:28Z</dcterms:created>
  <dcterms:modified xsi:type="dcterms:W3CDTF">2012-08-26T18:02:20Z</dcterms:modified>
</cp:coreProperties>
</file>